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37"/>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818787-BADF-4E90-9F94-1F1593C0DABD}" type="datetimeFigureOut">
              <a:rPr lang="en-US" smtClean="0"/>
              <a:t>9/3/2016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3C7806-0C93-4A25-A350-A9BA0EAAC8A7}"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67EEE6-FEAD-440D-AB94-FB8E77145659}" type="slidenum">
              <a:rPr lang="en-US"/>
              <a:pPr/>
              <a:t>27</a:t>
            </a:fld>
            <a:endParaRPr lang="en-US"/>
          </a:p>
        </p:txBody>
      </p:sp>
      <p:sp>
        <p:nvSpPr>
          <p:cNvPr id="331778"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31779"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020A7B5-3AEE-49B6-9408-352B42B4713E}" type="slidenum">
              <a:rPr lang="en-US"/>
              <a:pPr/>
              <a:t>29</a:t>
            </a:fld>
            <a:endParaRPr lang="en-US"/>
          </a:p>
        </p:txBody>
      </p:sp>
      <p:sp>
        <p:nvSpPr>
          <p:cNvPr id="335874"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3587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9B75AB-D052-414D-B473-381C5FD1D795}" type="slidenum">
              <a:rPr lang="en-US"/>
              <a:pPr/>
              <a:t>30</a:t>
            </a:fld>
            <a:endParaRPr lang="en-US"/>
          </a:p>
        </p:txBody>
      </p:sp>
      <p:sp>
        <p:nvSpPr>
          <p:cNvPr id="337922"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37923"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B75FF6B-13F9-482A-A146-B635E8DA6728}" type="slidenum">
              <a:rPr lang="en-US"/>
              <a:pPr/>
              <a:t>31</a:t>
            </a:fld>
            <a:endParaRPr lang="en-US"/>
          </a:p>
        </p:txBody>
      </p:sp>
      <p:sp>
        <p:nvSpPr>
          <p:cNvPr id="339970"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39971"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2F9DFBF-7F0D-46F3-B2BE-9AA57291F265}" type="datetimeFigureOut">
              <a:rPr lang="en-CA" smtClean="0"/>
              <a:pPr/>
              <a:t>03/09/2016</a:t>
            </a:fld>
            <a:endParaRPr lang="en-CA"/>
          </a:p>
        </p:txBody>
      </p:sp>
      <p:sp>
        <p:nvSpPr>
          <p:cNvPr id="19" name="Footer Placeholder 18"/>
          <p:cNvSpPr>
            <a:spLocks noGrp="1"/>
          </p:cNvSpPr>
          <p:nvPr>
            <p:ph type="ftr" sz="quarter" idx="11"/>
          </p:nvPr>
        </p:nvSpPr>
        <p:spPr/>
        <p:txBody>
          <a:bodyPr/>
          <a:lstStyle/>
          <a:p>
            <a:endParaRPr lang="en-CA"/>
          </a:p>
        </p:txBody>
      </p:sp>
      <p:sp>
        <p:nvSpPr>
          <p:cNvPr id="27" name="Slide Number Placeholder 26"/>
          <p:cNvSpPr>
            <a:spLocks noGrp="1"/>
          </p:cNvSpPr>
          <p:nvPr>
            <p:ph type="sldNum" sz="quarter" idx="12"/>
          </p:nvPr>
        </p:nvSpPr>
        <p:spPr/>
        <p:txBody>
          <a:bodyPr/>
          <a:lstStyle/>
          <a:p>
            <a:fld id="{4A674476-12E3-4166-8E24-EFEB56819463}" type="slidenum">
              <a:rPr lang="en-CA" smtClean="0"/>
              <a:pPr/>
              <a:t>‹#›</a:t>
            </a:fld>
            <a:endParaRPr lang="en-C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2F9DFBF-7F0D-46F3-B2BE-9AA57291F265}" type="datetimeFigureOut">
              <a:rPr lang="en-CA" smtClean="0"/>
              <a:pPr/>
              <a:t>03/09/2016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A674476-12E3-4166-8E24-EFEB56819463}"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2F9DFBF-7F0D-46F3-B2BE-9AA57291F265}" type="datetimeFigureOut">
              <a:rPr lang="en-CA" smtClean="0"/>
              <a:pPr/>
              <a:t>03/09/2016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A674476-12E3-4166-8E24-EFEB56819463}" type="slidenum">
              <a:rPr lang="en-CA" smtClean="0"/>
              <a:pPr/>
              <a:t>‹#›</a:t>
            </a:fld>
            <a:endParaRPr lang="en-C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Media">
  <p:cSld name="Title, Text and Media Clip">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CA"/>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Media Placeholder 3"/>
          <p:cNvSpPr>
            <a:spLocks noGrp="1"/>
          </p:cNvSpPr>
          <p:nvPr>
            <p:ph type="media" sz="half" idx="2"/>
          </p:nvPr>
        </p:nvSpPr>
        <p:spPr>
          <a:xfrm>
            <a:off x="4648200" y="1600200"/>
            <a:ext cx="4038600" cy="4525963"/>
          </a:xfrm>
        </p:spPr>
        <p:txBody>
          <a:bodyPr/>
          <a:lstStyle/>
          <a:p>
            <a:endParaRPr lang="en-CA"/>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AU"/>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AU"/>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129F4E3F-E085-4C52-98A8-08C951CD5DA7}" type="slidenum">
              <a:rPr lang="en-AU"/>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2F9DFBF-7F0D-46F3-B2BE-9AA57291F265}" type="datetimeFigureOut">
              <a:rPr lang="en-CA" smtClean="0"/>
              <a:pPr/>
              <a:t>03/09/2016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A674476-12E3-4166-8E24-EFEB56819463}"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2F9DFBF-7F0D-46F3-B2BE-9AA57291F265}" type="datetimeFigureOut">
              <a:rPr lang="en-CA" smtClean="0"/>
              <a:pPr/>
              <a:t>03/09/2016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A674476-12E3-4166-8E24-EFEB56819463}" type="slidenum">
              <a:rPr lang="en-CA" smtClean="0"/>
              <a:pPr/>
              <a:t>‹#›</a:t>
            </a:fld>
            <a:endParaRPr lang="en-C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2F9DFBF-7F0D-46F3-B2BE-9AA57291F265}" type="datetimeFigureOut">
              <a:rPr lang="en-CA" smtClean="0"/>
              <a:pPr/>
              <a:t>03/09/2016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4A674476-12E3-4166-8E24-EFEB56819463}"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2F9DFBF-7F0D-46F3-B2BE-9AA57291F265}" type="datetimeFigureOut">
              <a:rPr lang="en-CA" smtClean="0"/>
              <a:pPr/>
              <a:t>03/09/2016</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4A674476-12E3-4166-8E24-EFEB56819463}"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2F9DFBF-7F0D-46F3-B2BE-9AA57291F265}" type="datetimeFigureOut">
              <a:rPr lang="en-CA" smtClean="0"/>
              <a:pPr/>
              <a:t>03/09/2016</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4A674476-12E3-4166-8E24-EFEB56819463}"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F9DFBF-7F0D-46F3-B2BE-9AA57291F265}" type="datetimeFigureOut">
              <a:rPr lang="en-CA" smtClean="0"/>
              <a:pPr/>
              <a:t>03/09/2016</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4A674476-12E3-4166-8E24-EFEB56819463}"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2F9DFBF-7F0D-46F3-B2BE-9AA57291F265}" type="datetimeFigureOut">
              <a:rPr lang="en-CA" smtClean="0"/>
              <a:pPr/>
              <a:t>03/09/2016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4A674476-12E3-4166-8E24-EFEB56819463}"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2F9DFBF-7F0D-46F3-B2BE-9AA57291F265}" type="datetimeFigureOut">
              <a:rPr lang="en-CA" smtClean="0"/>
              <a:pPr/>
              <a:t>03/09/2016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a:xfrm>
            <a:off x="8077200" y="6356350"/>
            <a:ext cx="609600" cy="365125"/>
          </a:xfrm>
        </p:spPr>
        <p:txBody>
          <a:bodyPr/>
          <a:lstStyle/>
          <a:p>
            <a:fld id="{4A674476-12E3-4166-8E24-EFEB56819463}" type="slidenum">
              <a:rPr lang="en-CA" smtClean="0"/>
              <a:pPr/>
              <a:t>‹#›</a:t>
            </a:fld>
            <a:endParaRPr lang="en-C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2F9DFBF-7F0D-46F3-B2BE-9AA57291F265}" type="datetimeFigureOut">
              <a:rPr lang="en-CA" smtClean="0"/>
              <a:pPr/>
              <a:t>03/09/2016</a:t>
            </a:fld>
            <a:endParaRPr lang="en-C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C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A674476-12E3-4166-8E24-EFEB56819463}" type="slidenum">
              <a:rPr lang="en-CA" smtClean="0"/>
              <a:pPr/>
              <a:t>‹#›</a:t>
            </a:fld>
            <a:endParaRPr lang="en-C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www.cat.cc.md.us/courses/bio141/lecguide/unit4/genetics/recombination/conjugation/hfr.htm" TargetMode="External"/><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hyperlink" Target="http://www.cat.cc.md.us/courses/bio141/lecguide/unit4/genetics/recombination/conjugation/r.html"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 Id="rId4" Type="http://schemas.openxmlformats.org/officeDocument/2006/relationships/image" Target="../media/image17.jpeg"/></Relationships>
</file>

<file path=ppt/slides/_rels/slide18.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hyperlink" Target="http://www.cat.cc.md.us/courses/bio141/lecguide/unit4/genetics/recombination/transduction/transduction.html" TargetMode="External"/><Relationship Id="rId1" Type="http://schemas.openxmlformats.org/officeDocument/2006/relationships/slideLayout" Target="../slideLayouts/slideLayout2.xml"/><Relationship Id="rId4" Type="http://schemas.openxmlformats.org/officeDocument/2006/relationships/image" Target="../media/image2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image" Target="../media/image26.jpeg"/><Relationship Id="rId1" Type="http://schemas.openxmlformats.org/officeDocument/2006/relationships/slideLayout" Target="../slideLayouts/slideLayout2.xml"/><Relationship Id="rId4" Type="http://schemas.openxmlformats.org/officeDocument/2006/relationships/hyperlink" Target="http://www.cat.cc.md.us/courses/bio141/lecguide/unit4/genetics/recombination/transduction/spectran.html"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image" Target="../media/image28.jpeg"/><Relationship Id="rId1" Type="http://schemas.openxmlformats.org/officeDocument/2006/relationships/slideLayout" Target="../slideLayouts/slideLayout1.xml"/><Relationship Id="rId5" Type="http://schemas.openxmlformats.org/officeDocument/2006/relationships/image" Target="../media/image31.jpeg"/><Relationship Id="rId4" Type="http://schemas.openxmlformats.org/officeDocument/2006/relationships/image" Target="../media/image30.jpeg"/></Relationships>
</file>

<file path=ppt/slides/_rels/slide26.xml.rels><?xml version="1.0" encoding="UTF-8" standalone="yes"?>
<Relationships xmlns="http://schemas.openxmlformats.org/package/2006/relationships"><Relationship Id="rId3" Type="http://schemas.openxmlformats.org/officeDocument/2006/relationships/hyperlink" Target="http://en.wikipedia.org/wiki/Virulence" TargetMode="External"/><Relationship Id="rId2" Type="http://schemas.openxmlformats.org/officeDocument/2006/relationships/hyperlink" Target="http://en.wikipedia.org/wiki/Gene" TargetMode="Externa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35.jpeg"/><Relationship Id="rId2" Type="http://schemas.openxmlformats.org/officeDocument/2006/relationships/image" Target="../media/image34.jpeg"/><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image" Target="../media/image36.jpeg"/><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image" Target="../media/image38.jpeg"/><Relationship Id="rId2" Type="http://schemas.openxmlformats.org/officeDocument/2006/relationships/image" Target="../media/image37.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hyperlink" Target="http://www.cat.cc.md.us/courses/bio141/lecguide/unit4/genetics/recombination/conjugation/f.ht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idx="1"/>
          </p:nvPr>
        </p:nvSpPr>
        <p:spPr>
          <a:xfrm>
            <a:off x="395288" y="1197619"/>
            <a:ext cx="8353425" cy="6119813"/>
          </a:xfrm>
        </p:spPr>
        <p:txBody>
          <a:bodyPr/>
          <a:lstStyle/>
          <a:p>
            <a:pPr>
              <a:lnSpc>
                <a:spcPct val="80000"/>
              </a:lnSpc>
            </a:pPr>
            <a:r>
              <a:rPr lang="en-AU" sz="2400" b="1" u="sng" dirty="0">
                <a:solidFill>
                  <a:srgbClr val="FF3300"/>
                </a:solidFill>
                <a:latin typeface="Comic Sans MS" pitchFamily="66" charset="0"/>
              </a:rPr>
              <a:t>Genetic recombination</a:t>
            </a:r>
            <a:r>
              <a:rPr lang="en-AU" sz="2400" b="1" dirty="0">
                <a:latin typeface="Comic Sans MS" pitchFamily="66" charset="0"/>
              </a:rPr>
              <a:t> - transfer of DNA from one organism (donor) to another recipient. The transferred donor DNA may then be integrated into the recipient's </a:t>
            </a:r>
            <a:r>
              <a:rPr lang="en-AU" sz="2400" b="1" dirty="0" err="1">
                <a:latin typeface="Comic Sans MS" pitchFamily="66" charset="0"/>
              </a:rPr>
              <a:t>nucleoid</a:t>
            </a:r>
            <a:r>
              <a:rPr lang="en-AU" sz="2400" b="1" dirty="0">
                <a:latin typeface="Comic Sans MS" pitchFamily="66" charset="0"/>
              </a:rPr>
              <a:t> by various mechanisms (homologous, non-homologous).</a:t>
            </a:r>
            <a:r>
              <a:rPr lang="en-AU" sz="2400" b="1" dirty="0"/>
              <a:t> </a:t>
            </a:r>
          </a:p>
          <a:p>
            <a:pPr>
              <a:lnSpc>
                <a:spcPct val="80000"/>
              </a:lnSpc>
              <a:buFontTx/>
              <a:buNone/>
            </a:pPr>
            <a:endParaRPr lang="en-AU" sz="2400" b="1" dirty="0"/>
          </a:p>
          <a:p>
            <a:pPr>
              <a:lnSpc>
                <a:spcPct val="80000"/>
              </a:lnSpc>
            </a:pPr>
            <a:r>
              <a:rPr lang="en-AU" sz="2400" b="1" u="sng" dirty="0">
                <a:solidFill>
                  <a:srgbClr val="FF3300"/>
                </a:solidFill>
                <a:latin typeface="Comic Sans MS" pitchFamily="66" charset="0"/>
              </a:rPr>
              <a:t>Homologous recombination</a:t>
            </a:r>
            <a:r>
              <a:rPr lang="en-AU" sz="2400" b="1" dirty="0">
                <a:solidFill>
                  <a:srgbClr val="FF3300"/>
                </a:solidFill>
                <a:latin typeface="Comic Sans MS" pitchFamily="66" charset="0"/>
              </a:rPr>
              <a:t>-</a:t>
            </a:r>
            <a:r>
              <a:rPr lang="en-AU" sz="2400" b="1" dirty="0">
                <a:latin typeface="Comic Sans MS" pitchFamily="66" charset="0"/>
              </a:rPr>
              <a:t> homologous DNA sequences having nearly the same nucleotide sequences are exchanged by means of Rec A proteins. This involves breakage and reunion of paired DNA segments as seen in </a:t>
            </a:r>
            <a:r>
              <a:rPr lang="en-AU" sz="2400" b="1" dirty="0" smtClean="0">
                <a:latin typeface="Comic Sans MS" pitchFamily="66" charset="0"/>
              </a:rPr>
              <a:t>natural </a:t>
            </a:r>
            <a:r>
              <a:rPr lang="en-AU" sz="2400" b="1" dirty="0">
                <a:latin typeface="Comic Sans MS" pitchFamily="66" charset="0"/>
              </a:rPr>
              <a:t>mechanisms of genetic recombination in bacteria include:</a:t>
            </a:r>
          </a:p>
          <a:p>
            <a:pPr lvl="4">
              <a:lnSpc>
                <a:spcPct val="80000"/>
              </a:lnSpc>
              <a:buFontTx/>
              <a:buNone/>
            </a:pPr>
            <a:r>
              <a:rPr lang="en-AU" sz="2800" b="1" dirty="0">
                <a:latin typeface="Comic Sans MS" pitchFamily="66" charset="0"/>
              </a:rPr>
              <a:t> </a:t>
            </a:r>
            <a:r>
              <a:rPr lang="en-AU" sz="2800" b="1" dirty="0">
                <a:solidFill>
                  <a:srgbClr val="FF3300"/>
                </a:solidFill>
                <a:latin typeface="Comic Sans MS" pitchFamily="66" charset="0"/>
              </a:rPr>
              <a:t>a. transformation</a:t>
            </a:r>
            <a:br>
              <a:rPr lang="en-AU" sz="2800" b="1" dirty="0">
                <a:solidFill>
                  <a:srgbClr val="FF3300"/>
                </a:solidFill>
                <a:latin typeface="Comic Sans MS" pitchFamily="66" charset="0"/>
              </a:rPr>
            </a:br>
            <a:r>
              <a:rPr lang="en-AU" sz="2800" b="1" dirty="0">
                <a:solidFill>
                  <a:srgbClr val="FF3300"/>
                </a:solidFill>
                <a:latin typeface="Comic Sans MS" pitchFamily="66" charset="0"/>
              </a:rPr>
              <a:t>b. transduction</a:t>
            </a:r>
            <a:br>
              <a:rPr lang="en-AU" sz="2800" b="1" dirty="0">
                <a:solidFill>
                  <a:srgbClr val="FF3300"/>
                </a:solidFill>
                <a:latin typeface="Comic Sans MS" pitchFamily="66" charset="0"/>
              </a:rPr>
            </a:br>
            <a:r>
              <a:rPr lang="en-AU" sz="2800" b="1" dirty="0">
                <a:solidFill>
                  <a:srgbClr val="FF3300"/>
                </a:solidFill>
                <a:latin typeface="Comic Sans MS" pitchFamily="66" charset="0"/>
              </a:rPr>
              <a:t>c. </a:t>
            </a:r>
            <a:r>
              <a:rPr lang="en-AU" sz="2800" b="1" smtClean="0">
                <a:solidFill>
                  <a:srgbClr val="FF3300"/>
                </a:solidFill>
                <a:latin typeface="Comic Sans MS" pitchFamily="66" charset="0"/>
              </a:rPr>
              <a:t>conjugation</a:t>
            </a:r>
            <a:r>
              <a:rPr lang="en-AU" sz="2800" b="1" smtClean="0">
                <a:latin typeface="Comic Sans MS" pitchFamily="66" charset="0"/>
              </a:rPr>
              <a:t> </a:t>
            </a:r>
            <a:endParaRPr lang="en-AU" sz="2800" b="1" dirty="0">
              <a:latin typeface="Comic Sans MS" pitchFamily="66" charset="0"/>
            </a:endParaRPr>
          </a:p>
          <a:p>
            <a:pPr>
              <a:lnSpc>
                <a:spcPct val="80000"/>
              </a:lnSpc>
            </a:pPr>
            <a:endParaRPr lang="en-AU" sz="2800" dirty="0">
              <a:latin typeface="Comic Sans MS" pitchFamily="66" charset="0"/>
            </a:endParaRPr>
          </a:p>
        </p:txBody>
      </p:sp>
      <p:sp>
        <p:nvSpPr>
          <p:cNvPr id="3" name="TextBox 2"/>
          <p:cNvSpPr txBox="1"/>
          <p:nvPr/>
        </p:nvSpPr>
        <p:spPr>
          <a:xfrm>
            <a:off x="2977292" y="332656"/>
            <a:ext cx="3106876" cy="707886"/>
          </a:xfrm>
          <a:prstGeom prst="rect">
            <a:avLst/>
          </a:prstGeom>
          <a:noFill/>
        </p:spPr>
        <p:txBody>
          <a:bodyPr wrap="none" rtlCol="0">
            <a:spAutoFit/>
          </a:bodyPr>
          <a:lstStyle/>
          <a:p>
            <a:r>
              <a:rPr lang="en-US" sz="4000" dirty="0" smtClean="0">
                <a:solidFill>
                  <a:srgbClr val="FF0000"/>
                </a:solidFill>
                <a:latin typeface="Times New Roman" pitchFamily="18" charset="0"/>
                <a:cs typeface="Times New Roman" pitchFamily="18" charset="0"/>
              </a:rPr>
              <a:t>Gene Transfer</a:t>
            </a:r>
            <a:endParaRPr lang="en-CA" sz="40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37728" y="260648"/>
            <a:ext cx="8686800" cy="838200"/>
          </a:xfrm>
        </p:spPr>
        <p:txBody>
          <a:bodyPr/>
          <a:lstStyle/>
          <a:p>
            <a:r>
              <a:rPr lang="en-AU" sz="2800" b="1" u="sng" dirty="0">
                <a:solidFill>
                  <a:srgbClr val="FF3300"/>
                </a:solidFill>
                <a:latin typeface="Comic Sans MS" pitchFamily="66" charset="0"/>
              </a:rPr>
              <a:t>5 stepped </a:t>
            </a:r>
            <a:r>
              <a:rPr lang="en-AU" sz="2800" b="1" u="sng" dirty="0" err="1">
                <a:solidFill>
                  <a:srgbClr val="FF3300"/>
                </a:solidFill>
                <a:latin typeface="Comic Sans MS" pitchFamily="66" charset="0"/>
              </a:rPr>
              <a:t>Hfr</a:t>
            </a:r>
            <a:r>
              <a:rPr lang="en-AU" sz="2800" b="1" u="sng" dirty="0">
                <a:solidFill>
                  <a:srgbClr val="FF3300"/>
                </a:solidFill>
                <a:latin typeface="Comic Sans MS" pitchFamily="66" charset="0"/>
              </a:rPr>
              <a:t> Conjugation (cont’d)</a:t>
            </a:r>
          </a:p>
        </p:txBody>
      </p:sp>
      <p:sp>
        <p:nvSpPr>
          <p:cNvPr id="30723" name="Rectangle 3"/>
          <p:cNvSpPr>
            <a:spLocks noChangeArrowheads="1"/>
          </p:cNvSpPr>
          <p:nvPr/>
        </p:nvSpPr>
        <p:spPr bwMode="auto">
          <a:xfrm>
            <a:off x="4140200" y="1700213"/>
            <a:ext cx="4789488" cy="2014537"/>
          </a:xfrm>
          <a:prstGeom prst="rect">
            <a:avLst/>
          </a:prstGeom>
          <a:noFill/>
          <a:ln w="9525">
            <a:noFill/>
            <a:miter lim="800000"/>
            <a:headEnd/>
            <a:tailEnd/>
          </a:ln>
          <a:effectLst/>
        </p:spPr>
        <p:txBody>
          <a:bodyPr anchor="ctr">
            <a:spAutoFit/>
          </a:bodyPr>
          <a:lstStyle/>
          <a:p>
            <a:r>
              <a:rPr lang="en-AU" b="1">
                <a:latin typeface="Comic Sans MS" pitchFamily="66" charset="0"/>
              </a:rPr>
              <a:t>5. The donor DNA fragment undergoes genetic exchange with the recipient bacterium's DNA. Since there was transfer of some donor chromosomal DNA but usually not a complete F+ plasmid, the recipient bacterium usually remains F-</a:t>
            </a:r>
          </a:p>
        </p:txBody>
      </p:sp>
      <p:pic>
        <p:nvPicPr>
          <p:cNvPr id="30728" name="Picture 8" descr="u4fg24e"/>
          <p:cNvPicPr>
            <a:picLocks noChangeAspect="1" noChangeArrowheads="1"/>
          </p:cNvPicPr>
          <p:nvPr/>
        </p:nvPicPr>
        <p:blipFill>
          <a:blip r:embed="rId2" cstate="print"/>
          <a:srcRect/>
          <a:stretch>
            <a:fillRect/>
          </a:stretch>
        </p:blipFill>
        <p:spPr bwMode="auto">
          <a:xfrm>
            <a:off x="539750" y="1700213"/>
            <a:ext cx="3571875" cy="2438400"/>
          </a:xfrm>
          <a:prstGeom prst="rect">
            <a:avLst/>
          </a:prstGeom>
          <a:noFill/>
        </p:spPr>
      </p:pic>
      <p:sp>
        <p:nvSpPr>
          <p:cNvPr id="30729" name="Rectangle 9"/>
          <p:cNvSpPr>
            <a:spLocks noChangeArrowheads="1"/>
          </p:cNvSpPr>
          <p:nvPr/>
        </p:nvSpPr>
        <p:spPr bwMode="auto">
          <a:xfrm>
            <a:off x="3132138" y="6165850"/>
            <a:ext cx="5727700" cy="244475"/>
          </a:xfrm>
          <a:prstGeom prst="rect">
            <a:avLst/>
          </a:prstGeom>
          <a:noFill/>
          <a:ln w="9525">
            <a:noFill/>
            <a:miter lim="800000"/>
            <a:headEnd/>
            <a:tailEnd/>
          </a:ln>
          <a:effectLst/>
        </p:spPr>
        <p:txBody>
          <a:bodyPr wrap="none">
            <a:spAutoFit/>
          </a:bodyPr>
          <a:lstStyle/>
          <a:p>
            <a:r>
              <a:rPr lang="en-AU" sz="1000">
                <a:hlinkClick r:id="rId3"/>
              </a:rPr>
              <a:t>http://www.cat.cc.md.us/courses/bio141/lecguide/unit4/genetics/recombination/conjugation/hfr.htm</a:t>
            </a:r>
            <a:r>
              <a:rPr lang="en-AU" sz="1000"/>
              <a:t> l</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93712" y="260648"/>
            <a:ext cx="8686800" cy="838200"/>
          </a:xfrm>
        </p:spPr>
        <p:txBody>
          <a:bodyPr>
            <a:normAutofit/>
          </a:bodyPr>
          <a:lstStyle/>
          <a:p>
            <a:r>
              <a:rPr lang="en-AU" sz="3200" b="1" u="sng" dirty="0">
                <a:solidFill>
                  <a:srgbClr val="FF3300"/>
                </a:solidFill>
                <a:latin typeface="Comic Sans MS" pitchFamily="66" charset="0"/>
              </a:rPr>
              <a:t>III. Resistant Plasmid Conjugation</a:t>
            </a:r>
          </a:p>
        </p:txBody>
      </p:sp>
      <p:sp>
        <p:nvSpPr>
          <p:cNvPr id="31750" name="Rectangle 6"/>
          <p:cNvSpPr>
            <a:spLocks noChangeArrowheads="1"/>
          </p:cNvSpPr>
          <p:nvPr/>
        </p:nvSpPr>
        <p:spPr bwMode="auto">
          <a:xfrm>
            <a:off x="827088" y="1773238"/>
            <a:ext cx="7920037" cy="3503612"/>
          </a:xfrm>
          <a:prstGeom prst="rect">
            <a:avLst/>
          </a:prstGeom>
          <a:noFill/>
          <a:ln w="9525">
            <a:noFill/>
            <a:miter lim="800000"/>
            <a:headEnd/>
            <a:tailEnd/>
          </a:ln>
          <a:effectLst/>
        </p:spPr>
        <p:txBody>
          <a:bodyPr anchor="ctr">
            <a:spAutoFit/>
          </a:bodyPr>
          <a:lstStyle/>
          <a:p>
            <a:r>
              <a:rPr lang="en-AU" sz="3200" b="1">
                <a:latin typeface="Comic Sans MS" pitchFamily="66" charset="0"/>
              </a:rPr>
              <a:t>Genetic recombination in which there is a transfer of an R plasmid (a plasmid coding for multiple antibiotic resistance and often a sex pilus) from a male donor bacterium to a female recipient bacterium. Involves a sex (conjugation) pilus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3" name="Picture 5" descr="u4fg25a"/>
          <p:cNvPicPr>
            <a:picLocks noChangeAspect="1" noChangeArrowheads="1"/>
          </p:cNvPicPr>
          <p:nvPr/>
        </p:nvPicPr>
        <p:blipFill>
          <a:blip r:embed="rId2" cstate="print"/>
          <a:srcRect/>
          <a:stretch>
            <a:fillRect/>
          </a:stretch>
        </p:blipFill>
        <p:spPr bwMode="auto">
          <a:xfrm>
            <a:off x="395288" y="1125538"/>
            <a:ext cx="3571875" cy="2362200"/>
          </a:xfrm>
          <a:prstGeom prst="rect">
            <a:avLst/>
          </a:prstGeom>
          <a:noFill/>
        </p:spPr>
      </p:pic>
      <p:sp>
        <p:nvSpPr>
          <p:cNvPr id="32774" name="Text Box 6"/>
          <p:cNvSpPr txBox="1">
            <a:spLocks noChangeArrowheads="1"/>
          </p:cNvSpPr>
          <p:nvPr/>
        </p:nvSpPr>
        <p:spPr bwMode="auto">
          <a:xfrm>
            <a:off x="1042988" y="260350"/>
            <a:ext cx="7129462" cy="519113"/>
          </a:xfrm>
          <a:prstGeom prst="rect">
            <a:avLst/>
          </a:prstGeom>
          <a:noFill/>
          <a:ln w="9525">
            <a:noFill/>
            <a:miter lim="800000"/>
            <a:headEnd/>
            <a:tailEnd/>
          </a:ln>
          <a:effectLst/>
        </p:spPr>
        <p:txBody>
          <a:bodyPr>
            <a:spAutoFit/>
          </a:bodyPr>
          <a:lstStyle/>
          <a:p>
            <a:pPr>
              <a:spcBef>
                <a:spcPct val="50000"/>
              </a:spcBef>
            </a:pPr>
            <a:r>
              <a:rPr lang="en-AU" sz="2800" b="1" u="sng">
                <a:solidFill>
                  <a:srgbClr val="FF3300"/>
                </a:solidFill>
                <a:latin typeface="Comic Sans MS" pitchFamily="66" charset="0"/>
              </a:rPr>
              <a:t>4 steped Resistant Plasmid Conjugation</a:t>
            </a:r>
          </a:p>
        </p:txBody>
      </p:sp>
      <p:sp>
        <p:nvSpPr>
          <p:cNvPr id="32775" name="Rectangle 7"/>
          <p:cNvSpPr>
            <a:spLocks noChangeArrowheads="1"/>
          </p:cNvSpPr>
          <p:nvPr/>
        </p:nvSpPr>
        <p:spPr bwMode="auto">
          <a:xfrm>
            <a:off x="3995738" y="1484313"/>
            <a:ext cx="4762500" cy="1190625"/>
          </a:xfrm>
          <a:prstGeom prst="rect">
            <a:avLst/>
          </a:prstGeom>
          <a:noFill/>
          <a:ln w="9525">
            <a:noFill/>
            <a:miter lim="800000"/>
            <a:headEnd/>
            <a:tailEnd/>
          </a:ln>
          <a:effectLst/>
        </p:spPr>
        <p:txBody>
          <a:bodyPr anchor="ctr">
            <a:spAutoFit/>
          </a:bodyPr>
          <a:lstStyle/>
          <a:p>
            <a:r>
              <a:rPr lang="en-AU" b="1">
                <a:latin typeface="Comic Sans MS" pitchFamily="66" charset="0"/>
              </a:rPr>
              <a:t>1. The bacterium with an R-plasmid is multiple antibiotic resistant and can produce a sex pilus (serve as a genetic donor).</a:t>
            </a:r>
            <a:r>
              <a:rPr lang="en-AU"/>
              <a:t> </a:t>
            </a:r>
          </a:p>
        </p:txBody>
      </p:sp>
      <p:pic>
        <p:nvPicPr>
          <p:cNvPr id="32777" name="Picture 9" descr="u4fg25b"/>
          <p:cNvPicPr>
            <a:picLocks noChangeAspect="1" noChangeArrowheads="1"/>
          </p:cNvPicPr>
          <p:nvPr/>
        </p:nvPicPr>
        <p:blipFill>
          <a:blip r:embed="rId3" cstate="print"/>
          <a:srcRect/>
          <a:stretch>
            <a:fillRect/>
          </a:stretch>
        </p:blipFill>
        <p:spPr bwMode="auto">
          <a:xfrm>
            <a:off x="323850" y="4149725"/>
            <a:ext cx="3590925" cy="1362075"/>
          </a:xfrm>
          <a:prstGeom prst="rect">
            <a:avLst/>
          </a:prstGeom>
          <a:noFill/>
        </p:spPr>
      </p:pic>
      <p:sp>
        <p:nvSpPr>
          <p:cNvPr id="32778" name="Rectangle 10"/>
          <p:cNvSpPr>
            <a:spLocks noChangeArrowheads="1"/>
          </p:cNvSpPr>
          <p:nvPr/>
        </p:nvSpPr>
        <p:spPr bwMode="auto">
          <a:xfrm>
            <a:off x="4086225" y="4292600"/>
            <a:ext cx="4878388" cy="915988"/>
          </a:xfrm>
          <a:prstGeom prst="rect">
            <a:avLst/>
          </a:prstGeom>
          <a:noFill/>
          <a:ln w="9525">
            <a:noFill/>
            <a:miter lim="800000"/>
            <a:headEnd/>
            <a:tailEnd/>
          </a:ln>
          <a:effectLst/>
        </p:spPr>
        <p:txBody>
          <a:bodyPr anchor="ctr">
            <a:spAutoFit/>
          </a:bodyPr>
          <a:lstStyle/>
          <a:p>
            <a:r>
              <a:rPr lang="en-AU" b="1">
                <a:latin typeface="Comic Sans MS" pitchFamily="66" charset="0"/>
              </a:rPr>
              <a:t>2. The sex pilus adheres to an F- female (recipient). One strand of the R-plasmid breaks.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Text Box 3"/>
          <p:cNvSpPr txBox="1">
            <a:spLocks noChangeArrowheads="1"/>
          </p:cNvSpPr>
          <p:nvPr/>
        </p:nvSpPr>
        <p:spPr bwMode="auto">
          <a:xfrm>
            <a:off x="900113" y="404813"/>
            <a:ext cx="7561262" cy="457200"/>
          </a:xfrm>
          <a:prstGeom prst="rect">
            <a:avLst/>
          </a:prstGeom>
          <a:noFill/>
          <a:ln w="9525">
            <a:noFill/>
            <a:miter lim="800000"/>
            <a:headEnd/>
            <a:tailEnd/>
          </a:ln>
          <a:effectLst/>
        </p:spPr>
        <p:txBody>
          <a:bodyPr>
            <a:spAutoFit/>
          </a:bodyPr>
          <a:lstStyle/>
          <a:p>
            <a:pPr>
              <a:spcBef>
                <a:spcPct val="50000"/>
              </a:spcBef>
            </a:pPr>
            <a:r>
              <a:rPr lang="en-AU" sz="2400" b="1" u="sng">
                <a:solidFill>
                  <a:srgbClr val="FF3300"/>
                </a:solidFill>
                <a:latin typeface="Comic Sans MS" pitchFamily="66" charset="0"/>
              </a:rPr>
              <a:t>4 stepped Resistant Plasmid Conjugation (cont’d) </a:t>
            </a:r>
          </a:p>
        </p:txBody>
      </p:sp>
      <p:sp>
        <p:nvSpPr>
          <p:cNvPr id="34820" name="Rectangle 4"/>
          <p:cNvSpPr>
            <a:spLocks noChangeArrowheads="1"/>
          </p:cNvSpPr>
          <p:nvPr/>
        </p:nvSpPr>
        <p:spPr bwMode="auto">
          <a:xfrm>
            <a:off x="3851275" y="1557338"/>
            <a:ext cx="4762500" cy="1190625"/>
          </a:xfrm>
          <a:prstGeom prst="rect">
            <a:avLst/>
          </a:prstGeom>
          <a:noFill/>
          <a:ln w="9525">
            <a:noFill/>
            <a:miter lim="800000"/>
            <a:headEnd/>
            <a:tailEnd/>
          </a:ln>
          <a:effectLst/>
        </p:spPr>
        <p:txBody>
          <a:bodyPr anchor="ctr">
            <a:spAutoFit/>
          </a:bodyPr>
          <a:lstStyle/>
          <a:p>
            <a:r>
              <a:rPr lang="en-AU" b="1">
                <a:latin typeface="Comic Sans MS" pitchFamily="66" charset="0"/>
              </a:rPr>
              <a:t>3. The sex pilus retracts and a bridge is created between the two bacteria. One strand of the R-plasmid enters the recipient bacterium.</a:t>
            </a:r>
            <a:r>
              <a:rPr lang="en-AU">
                <a:latin typeface="Comic Sans MS" pitchFamily="66" charset="0"/>
              </a:rPr>
              <a:t> </a:t>
            </a:r>
          </a:p>
        </p:txBody>
      </p:sp>
      <p:sp>
        <p:nvSpPr>
          <p:cNvPr id="34822" name="Rectangle 6"/>
          <p:cNvSpPr>
            <a:spLocks noChangeArrowheads="1"/>
          </p:cNvSpPr>
          <p:nvPr/>
        </p:nvSpPr>
        <p:spPr bwMode="auto">
          <a:xfrm>
            <a:off x="4086225" y="4156075"/>
            <a:ext cx="4878388" cy="1190625"/>
          </a:xfrm>
          <a:prstGeom prst="rect">
            <a:avLst/>
          </a:prstGeom>
          <a:noFill/>
          <a:ln w="9525">
            <a:noFill/>
            <a:miter lim="800000"/>
            <a:headEnd/>
            <a:tailEnd/>
          </a:ln>
          <a:effectLst/>
        </p:spPr>
        <p:txBody>
          <a:bodyPr anchor="ctr">
            <a:spAutoFit/>
          </a:bodyPr>
          <a:lstStyle/>
          <a:p>
            <a:r>
              <a:rPr lang="en-AU" b="1">
                <a:latin typeface="Comic Sans MS" pitchFamily="66" charset="0"/>
              </a:rPr>
              <a:t>4. Both bacteria make a complementary strand of the R-plasmid and both are now multiple antibiotic resistant and capable of producing a sex pilus.</a:t>
            </a:r>
            <a:r>
              <a:rPr lang="en-AU">
                <a:latin typeface="Comic Sans MS" pitchFamily="66" charset="0"/>
              </a:rPr>
              <a:t> </a:t>
            </a:r>
          </a:p>
        </p:txBody>
      </p:sp>
      <p:pic>
        <p:nvPicPr>
          <p:cNvPr id="34824" name="Picture 8" descr="u4fg25c"/>
          <p:cNvPicPr>
            <a:picLocks noChangeAspect="1" noChangeArrowheads="1"/>
          </p:cNvPicPr>
          <p:nvPr/>
        </p:nvPicPr>
        <p:blipFill>
          <a:blip r:embed="rId2" cstate="print"/>
          <a:srcRect/>
          <a:stretch>
            <a:fillRect/>
          </a:stretch>
        </p:blipFill>
        <p:spPr bwMode="auto">
          <a:xfrm>
            <a:off x="395288" y="1412875"/>
            <a:ext cx="3381375" cy="1638300"/>
          </a:xfrm>
          <a:prstGeom prst="rect">
            <a:avLst/>
          </a:prstGeom>
          <a:noFill/>
        </p:spPr>
      </p:pic>
      <p:pic>
        <p:nvPicPr>
          <p:cNvPr id="34826" name="Picture 10" descr="u4fg25d"/>
          <p:cNvPicPr>
            <a:picLocks noChangeAspect="1" noChangeArrowheads="1"/>
          </p:cNvPicPr>
          <p:nvPr/>
        </p:nvPicPr>
        <p:blipFill>
          <a:blip r:embed="rId3" cstate="print"/>
          <a:srcRect/>
          <a:stretch>
            <a:fillRect/>
          </a:stretch>
        </p:blipFill>
        <p:spPr bwMode="auto">
          <a:xfrm>
            <a:off x="468313" y="3644900"/>
            <a:ext cx="3514725" cy="2209800"/>
          </a:xfrm>
          <a:prstGeom prst="rect">
            <a:avLst/>
          </a:prstGeom>
          <a:noFill/>
        </p:spPr>
      </p:pic>
      <p:sp>
        <p:nvSpPr>
          <p:cNvPr id="34827" name="Rectangle 11"/>
          <p:cNvSpPr>
            <a:spLocks noChangeArrowheads="1"/>
          </p:cNvSpPr>
          <p:nvPr/>
        </p:nvSpPr>
        <p:spPr bwMode="auto">
          <a:xfrm>
            <a:off x="2987675" y="6165850"/>
            <a:ext cx="5622925" cy="244475"/>
          </a:xfrm>
          <a:prstGeom prst="rect">
            <a:avLst/>
          </a:prstGeom>
          <a:noFill/>
          <a:ln w="9525">
            <a:noFill/>
            <a:miter lim="800000"/>
            <a:headEnd/>
            <a:tailEnd/>
          </a:ln>
          <a:effectLst/>
        </p:spPr>
        <p:txBody>
          <a:bodyPr wrap="none">
            <a:spAutoFit/>
          </a:bodyPr>
          <a:lstStyle/>
          <a:p>
            <a:r>
              <a:rPr lang="en-AU" sz="1000">
                <a:hlinkClick r:id="rId4"/>
              </a:rPr>
              <a:t>http://www.cat.cc.md.us/courses/bio141/lecguide/unit4/genetics/recombination/conjugation/r.html</a:t>
            </a:r>
            <a:r>
              <a:rPr lang="en-AU" sz="1000"/>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23528" y="260648"/>
            <a:ext cx="8686800" cy="838200"/>
          </a:xfrm>
        </p:spPr>
        <p:txBody>
          <a:bodyPr/>
          <a:lstStyle/>
          <a:p>
            <a:pPr algn="ctr"/>
            <a:r>
              <a:rPr lang="en-AU" b="1" u="sng" dirty="0">
                <a:solidFill>
                  <a:srgbClr val="FF3300"/>
                </a:solidFill>
                <a:latin typeface="Comic Sans MS" pitchFamily="66" charset="0"/>
              </a:rPr>
              <a:t>Transduction</a:t>
            </a:r>
          </a:p>
        </p:txBody>
      </p:sp>
      <p:sp>
        <p:nvSpPr>
          <p:cNvPr id="7171" name="Rectangle 3"/>
          <p:cNvSpPr>
            <a:spLocks noGrp="1" noChangeArrowheads="1"/>
          </p:cNvSpPr>
          <p:nvPr>
            <p:ph idx="1"/>
          </p:nvPr>
        </p:nvSpPr>
        <p:spPr>
          <a:xfrm>
            <a:off x="323850" y="1484313"/>
            <a:ext cx="8820150" cy="4525962"/>
          </a:xfrm>
        </p:spPr>
        <p:txBody>
          <a:bodyPr/>
          <a:lstStyle/>
          <a:p>
            <a:r>
              <a:rPr lang="en-AU" b="1">
                <a:latin typeface="Comic Sans MS" pitchFamily="66" charset="0"/>
              </a:rPr>
              <a:t>Genetic recombination in which a DNA fragment is transferred from one bacterium to another by a bacteriophage</a:t>
            </a:r>
          </a:p>
          <a:p>
            <a:pPr>
              <a:buFontTx/>
              <a:buNone/>
            </a:pPr>
            <a:endParaRPr lang="en-AU" b="1">
              <a:latin typeface="Comic Sans MS" pitchFamily="66" charset="0"/>
            </a:endParaRPr>
          </a:p>
          <a:p>
            <a:pPr>
              <a:buFontTx/>
              <a:buNone/>
            </a:pPr>
            <a:endParaRPr lang="en-AU" sz="4400">
              <a:latin typeface="Comic Sans MS" pitchFamily="66" charset="0"/>
            </a:endParaRPr>
          </a:p>
        </p:txBody>
      </p:sp>
      <p:pic>
        <p:nvPicPr>
          <p:cNvPr id="7175" name="Picture 7" descr="phage-1"/>
          <p:cNvPicPr>
            <a:picLocks noChangeAspect="1" noChangeArrowheads="1"/>
          </p:cNvPicPr>
          <p:nvPr/>
        </p:nvPicPr>
        <p:blipFill>
          <a:blip r:embed="rId2" cstate="print"/>
          <a:srcRect/>
          <a:stretch>
            <a:fillRect/>
          </a:stretch>
        </p:blipFill>
        <p:spPr bwMode="auto">
          <a:xfrm>
            <a:off x="1187450" y="3429000"/>
            <a:ext cx="2695575" cy="2390775"/>
          </a:xfrm>
          <a:prstGeom prst="rect">
            <a:avLst/>
          </a:prstGeom>
          <a:noFill/>
        </p:spPr>
      </p:pic>
      <p:pic>
        <p:nvPicPr>
          <p:cNvPr id="7177" name="Picture 9" descr="phage-2"/>
          <p:cNvPicPr>
            <a:picLocks noChangeAspect="1" noChangeArrowheads="1"/>
          </p:cNvPicPr>
          <p:nvPr/>
        </p:nvPicPr>
        <p:blipFill>
          <a:blip r:embed="rId3" cstate="print"/>
          <a:srcRect/>
          <a:stretch>
            <a:fillRect/>
          </a:stretch>
        </p:blipFill>
        <p:spPr bwMode="auto">
          <a:xfrm>
            <a:off x="5508625" y="3573463"/>
            <a:ext cx="1619250" cy="2209800"/>
          </a:xfrm>
          <a:prstGeom prst="rect">
            <a:avLst/>
          </a:prstGeom>
          <a:noFill/>
        </p:spPr>
      </p:pic>
      <p:sp>
        <p:nvSpPr>
          <p:cNvPr id="7178" name="Rectangle 10"/>
          <p:cNvSpPr>
            <a:spLocks noChangeArrowheads="1"/>
          </p:cNvSpPr>
          <p:nvPr/>
        </p:nvSpPr>
        <p:spPr bwMode="auto">
          <a:xfrm>
            <a:off x="684213" y="5876925"/>
            <a:ext cx="3695700" cy="366713"/>
          </a:xfrm>
          <a:prstGeom prst="rect">
            <a:avLst/>
          </a:prstGeom>
          <a:noFill/>
          <a:ln w="9525">
            <a:noFill/>
            <a:miter lim="800000"/>
            <a:headEnd/>
            <a:tailEnd/>
          </a:ln>
          <a:effectLst/>
        </p:spPr>
        <p:txBody>
          <a:bodyPr wrap="none" anchor="ctr">
            <a:spAutoFit/>
          </a:bodyPr>
          <a:lstStyle/>
          <a:p>
            <a:r>
              <a:rPr lang="en-AU" b="1">
                <a:latin typeface="Comic Sans MS" pitchFamily="66" charset="0"/>
              </a:rPr>
              <a:t>Structure of T4 bacteriophage</a:t>
            </a:r>
            <a:r>
              <a:rPr lang="en-AU" b="1"/>
              <a:t> </a:t>
            </a:r>
          </a:p>
        </p:txBody>
      </p:sp>
      <p:sp>
        <p:nvSpPr>
          <p:cNvPr id="7179" name="Rectangle 11"/>
          <p:cNvSpPr>
            <a:spLocks noChangeArrowheads="1"/>
          </p:cNvSpPr>
          <p:nvPr/>
        </p:nvSpPr>
        <p:spPr bwMode="auto">
          <a:xfrm>
            <a:off x="4643438" y="5876925"/>
            <a:ext cx="4330700" cy="366713"/>
          </a:xfrm>
          <a:prstGeom prst="rect">
            <a:avLst/>
          </a:prstGeom>
          <a:noFill/>
          <a:ln w="9525">
            <a:noFill/>
            <a:miter lim="800000"/>
            <a:headEnd/>
            <a:tailEnd/>
          </a:ln>
          <a:effectLst/>
        </p:spPr>
        <p:txBody>
          <a:bodyPr wrap="none" anchor="ctr">
            <a:spAutoFit/>
          </a:bodyPr>
          <a:lstStyle/>
          <a:p>
            <a:r>
              <a:rPr lang="en-AU" b="1">
                <a:latin typeface="Comic Sans MS" pitchFamily="66" charset="0"/>
              </a:rPr>
              <a:t>Contraction of the tail sheath of T4</a:t>
            </a:r>
            <a:r>
              <a:rPr lang="en-AU"/>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734888" y="197768"/>
            <a:ext cx="8229600" cy="1143000"/>
          </a:xfrm>
        </p:spPr>
        <p:txBody>
          <a:bodyPr/>
          <a:lstStyle/>
          <a:p>
            <a:r>
              <a:rPr lang="en-AU" b="1" dirty="0">
                <a:solidFill>
                  <a:srgbClr val="FF3300"/>
                </a:solidFill>
                <a:latin typeface="Comic Sans MS" pitchFamily="66" charset="0"/>
              </a:rPr>
              <a:t>What are </a:t>
            </a:r>
            <a:r>
              <a:rPr lang="en-AU" b="1" dirty="0" err="1">
                <a:solidFill>
                  <a:srgbClr val="FF3300"/>
                </a:solidFill>
                <a:latin typeface="Comic Sans MS" pitchFamily="66" charset="0"/>
              </a:rPr>
              <a:t>Bacteriophages</a:t>
            </a:r>
            <a:r>
              <a:rPr lang="en-AU" b="1" dirty="0">
                <a:solidFill>
                  <a:srgbClr val="FF3300"/>
                </a:solidFill>
              </a:rPr>
              <a:t>?</a:t>
            </a:r>
          </a:p>
        </p:txBody>
      </p:sp>
      <p:sp>
        <p:nvSpPr>
          <p:cNvPr id="9219" name="Rectangle 3"/>
          <p:cNvSpPr>
            <a:spLocks noGrp="1" noChangeArrowheads="1"/>
          </p:cNvSpPr>
          <p:nvPr>
            <p:ph type="body" sz="half" idx="1"/>
          </p:nvPr>
        </p:nvSpPr>
        <p:spPr>
          <a:xfrm>
            <a:off x="457200" y="1600200"/>
            <a:ext cx="8686800" cy="3557588"/>
          </a:xfrm>
        </p:spPr>
        <p:txBody>
          <a:bodyPr/>
          <a:lstStyle/>
          <a:p>
            <a:pPr>
              <a:buFontTx/>
              <a:buNone/>
            </a:pPr>
            <a:r>
              <a:rPr lang="en-AU" sz="3600" b="1">
                <a:latin typeface="Comic Sans MS" pitchFamily="66" charset="0"/>
              </a:rPr>
              <a:t>Bacteriophage (phage) are obligate intracellular parasites that multiply inside bacteria by making use of some or all of the host biosynthetic machinery (i.e., viruses that infect bacteria </a:t>
            </a:r>
          </a:p>
          <a:p>
            <a:pPr>
              <a:buFontTx/>
              <a:buNone/>
            </a:pPr>
            <a:endParaRPr lang="en-AU" sz="3600" b="1">
              <a:latin typeface="Comic Sans MS" pitchFamily="66"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539750" y="0"/>
            <a:ext cx="8229600" cy="1143000"/>
          </a:xfrm>
        </p:spPr>
        <p:txBody>
          <a:bodyPr/>
          <a:lstStyle/>
          <a:p>
            <a:pPr algn="ctr"/>
            <a:r>
              <a:rPr lang="en-AU" b="1" u="sng" dirty="0">
                <a:solidFill>
                  <a:srgbClr val="FF0000"/>
                </a:solidFill>
                <a:latin typeface="Comic Sans MS" pitchFamily="66" charset="0"/>
              </a:rPr>
              <a:t>Transduction </a:t>
            </a:r>
            <a:r>
              <a:rPr lang="en-AU" dirty="0">
                <a:solidFill>
                  <a:srgbClr val="FF0000"/>
                </a:solidFill>
                <a:latin typeface="Comic Sans MS" pitchFamily="66" charset="0"/>
              </a:rPr>
              <a:t>(cont’d)</a:t>
            </a:r>
          </a:p>
        </p:txBody>
      </p:sp>
      <p:sp>
        <p:nvSpPr>
          <p:cNvPr id="8195" name="Rectangle 3"/>
          <p:cNvSpPr>
            <a:spLocks noGrp="1" noChangeArrowheads="1"/>
          </p:cNvSpPr>
          <p:nvPr>
            <p:ph idx="1"/>
          </p:nvPr>
        </p:nvSpPr>
        <p:spPr>
          <a:xfrm>
            <a:off x="179388" y="1125240"/>
            <a:ext cx="8675687" cy="5472112"/>
          </a:xfrm>
        </p:spPr>
        <p:txBody>
          <a:bodyPr/>
          <a:lstStyle/>
          <a:p>
            <a:pPr>
              <a:lnSpc>
                <a:spcPct val="80000"/>
              </a:lnSpc>
            </a:pPr>
            <a:r>
              <a:rPr lang="en-AU" b="1" dirty="0">
                <a:latin typeface="Comic Sans MS" pitchFamily="66" charset="0"/>
              </a:rPr>
              <a:t>There are two types of transduction:</a:t>
            </a:r>
          </a:p>
          <a:p>
            <a:pPr>
              <a:lnSpc>
                <a:spcPct val="80000"/>
              </a:lnSpc>
              <a:buFontTx/>
              <a:buNone/>
            </a:pPr>
            <a:endParaRPr lang="en-AU" sz="1800" b="1" dirty="0">
              <a:latin typeface="Comic Sans MS" pitchFamily="66" charset="0"/>
            </a:endParaRPr>
          </a:p>
          <a:p>
            <a:pPr lvl="1">
              <a:lnSpc>
                <a:spcPct val="80000"/>
              </a:lnSpc>
            </a:pPr>
            <a:r>
              <a:rPr lang="en-AU" b="1" dirty="0">
                <a:solidFill>
                  <a:srgbClr val="FF3300"/>
                </a:solidFill>
                <a:latin typeface="Comic Sans MS" pitchFamily="66" charset="0"/>
              </a:rPr>
              <a:t>generalized transduction:</a:t>
            </a:r>
            <a:r>
              <a:rPr lang="en-AU" b="1" dirty="0">
                <a:latin typeface="Comic Sans MS" pitchFamily="66" charset="0"/>
              </a:rPr>
              <a:t> A DNA fragment is transferred from one bacterium to another by a </a:t>
            </a:r>
            <a:r>
              <a:rPr lang="en-AU" b="1" u="sng" dirty="0" err="1">
                <a:solidFill>
                  <a:srgbClr val="000099"/>
                </a:solidFill>
                <a:latin typeface="Comic Sans MS" pitchFamily="66" charset="0"/>
              </a:rPr>
              <a:t>lytic</a:t>
            </a:r>
            <a:r>
              <a:rPr lang="en-AU" b="1" u="sng" dirty="0">
                <a:solidFill>
                  <a:srgbClr val="000099"/>
                </a:solidFill>
                <a:latin typeface="Comic Sans MS" pitchFamily="66" charset="0"/>
              </a:rPr>
              <a:t> </a:t>
            </a:r>
            <a:r>
              <a:rPr lang="en-AU" b="1" u="sng" dirty="0" err="1">
                <a:solidFill>
                  <a:srgbClr val="000099"/>
                </a:solidFill>
                <a:latin typeface="Comic Sans MS" pitchFamily="66" charset="0"/>
              </a:rPr>
              <a:t>bacteriophage</a:t>
            </a:r>
            <a:r>
              <a:rPr lang="en-AU" b="1" dirty="0">
                <a:latin typeface="Comic Sans MS" pitchFamily="66" charset="0"/>
              </a:rPr>
              <a:t> that is now carrying donor bacterial DNA due to an error in maturation during the </a:t>
            </a:r>
            <a:r>
              <a:rPr lang="en-AU" b="1" dirty="0" err="1">
                <a:latin typeface="Comic Sans MS" pitchFamily="66" charset="0"/>
              </a:rPr>
              <a:t>lytic</a:t>
            </a:r>
            <a:r>
              <a:rPr lang="en-AU" b="1" dirty="0">
                <a:latin typeface="Comic Sans MS" pitchFamily="66" charset="0"/>
              </a:rPr>
              <a:t> life cycle. </a:t>
            </a:r>
          </a:p>
          <a:p>
            <a:pPr lvl="1">
              <a:lnSpc>
                <a:spcPct val="80000"/>
              </a:lnSpc>
              <a:buFontTx/>
              <a:buNone/>
            </a:pPr>
            <a:endParaRPr lang="en-AU" sz="1800" b="1" dirty="0">
              <a:latin typeface="Comic Sans MS" pitchFamily="66" charset="0"/>
            </a:endParaRPr>
          </a:p>
          <a:p>
            <a:pPr lvl="1">
              <a:lnSpc>
                <a:spcPct val="80000"/>
              </a:lnSpc>
            </a:pPr>
            <a:r>
              <a:rPr lang="en-AU" b="1" dirty="0">
                <a:solidFill>
                  <a:srgbClr val="FF3300"/>
                </a:solidFill>
                <a:latin typeface="Comic Sans MS" pitchFamily="66" charset="0"/>
              </a:rPr>
              <a:t>specialized transduction:</a:t>
            </a:r>
            <a:r>
              <a:rPr lang="en-AU" b="1" dirty="0">
                <a:latin typeface="Comic Sans MS" pitchFamily="66" charset="0"/>
              </a:rPr>
              <a:t> A DNA fragment is transferred from one bacterium to another by a </a:t>
            </a:r>
            <a:r>
              <a:rPr lang="en-AU" b="1" u="sng" dirty="0">
                <a:solidFill>
                  <a:srgbClr val="000099"/>
                </a:solidFill>
                <a:latin typeface="Comic Sans MS" pitchFamily="66" charset="0"/>
              </a:rPr>
              <a:t>temperate </a:t>
            </a:r>
            <a:r>
              <a:rPr lang="en-AU" b="1" u="sng" dirty="0" err="1">
                <a:solidFill>
                  <a:srgbClr val="000099"/>
                </a:solidFill>
                <a:latin typeface="Comic Sans MS" pitchFamily="66" charset="0"/>
              </a:rPr>
              <a:t>bacteriophage</a:t>
            </a:r>
            <a:r>
              <a:rPr lang="en-AU" b="1" dirty="0">
                <a:latin typeface="Comic Sans MS" pitchFamily="66" charset="0"/>
              </a:rPr>
              <a:t> that is now carrying donor bacterial DNA due to an error in spontaneous induction during the </a:t>
            </a:r>
            <a:r>
              <a:rPr lang="en-AU" b="1" dirty="0" err="1">
                <a:latin typeface="Comic Sans MS" pitchFamily="66" charset="0"/>
              </a:rPr>
              <a:t>lysogenic</a:t>
            </a:r>
            <a:r>
              <a:rPr lang="en-AU" b="1" dirty="0">
                <a:latin typeface="Comic Sans MS" pitchFamily="66" charset="0"/>
              </a:rPr>
              <a:t> life cycle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Text Box 5"/>
          <p:cNvSpPr txBox="1">
            <a:spLocks noChangeArrowheads="1"/>
          </p:cNvSpPr>
          <p:nvPr/>
        </p:nvSpPr>
        <p:spPr bwMode="auto">
          <a:xfrm>
            <a:off x="2484438" y="0"/>
            <a:ext cx="4824412" cy="366713"/>
          </a:xfrm>
          <a:prstGeom prst="rect">
            <a:avLst/>
          </a:prstGeom>
          <a:noFill/>
          <a:ln w="9525">
            <a:noFill/>
            <a:miter lim="800000"/>
            <a:headEnd/>
            <a:tailEnd/>
          </a:ln>
          <a:effectLst/>
        </p:spPr>
        <p:txBody>
          <a:bodyPr>
            <a:spAutoFit/>
          </a:bodyPr>
          <a:lstStyle/>
          <a:p>
            <a:pPr>
              <a:spcBef>
                <a:spcPct val="50000"/>
              </a:spcBef>
            </a:pPr>
            <a:r>
              <a:rPr lang="en-AU" b="1" u="sng">
                <a:latin typeface="Comic Sans MS" pitchFamily="66" charset="0"/>
              </a:rPr>
              <a:t>Seven steps in Generalised Transduction</a:t>
            </a:r>
          </a:p>
        </p:txBody>
      </p:sp>
      <p:pic>
        <p:nvPicPr>
          <p:cNvPr id="3081" name="Picture 9" descr="u4fg21a"/>
          <p:cNvPicPr>
            <a:picLocks noChangeAspect="1" noChangeArrowheads="1"/>
          </p:cNvPicPr>
          <p:nvPr/>
        </p:nvPicPr>
        <p:blipFill>
          <a:blip r:embed="rId2" cstate="print"/>
          <a:srcRect/>
          <a:stretch>
            <a:fillRect/>
          </a:stretch>
        </p:blipFill>
        <p:spPr bwMode="auto">
          <a:xfrm>
            <a:off x="250825" y="404813"/>
            <a:ext cx="3240088" cy="2543175"/>
          </a:xfrm>
          <a:prstGeom prst="rect">
            <a:avLst/>
          </a:prstGeom>
          <a:noFill/>
        </p:spPr>
      </p:pic>
      <p:sp>
        <p:nvSpPr>
          <p:cNvPr id="3082" name="Rectangle 10"/>
          <p:cNvSpPr>
            <a:spLocks noChangeArrowheads="1"/>
          </p:cNvSpPr>
          <p:nvPr/>
        </p:nvSpPr>
        <p:spPr bwMode="auto">
          <a:xfrm>
            <a:off x="3586410" y="1844675"/>
            <a:ext cx="6026150" cy="641350"/>
          </a:xfrm>
          <a:prstGeom prst="rect">
            <a:avLst/>
          </a:prstGeom>
          <a:noFill/>
          <a:ln w="9525">
            <a:noFill/>
            <a:miter lim="800000"/>
            <a:headEnd/>
            <a:tailEnd/>
          </a:ln>
          <a:effectLst/>
        </p:spPr>
        <p:txBody>
          <a:bodyPr anchor="ctr">
            <a:spAutoFit/>
          </a:bodyPr>
          <a:lstStyle/>
          <a:p>
            <a:pPr marL="342900" indent="-342900">
              <a:buAutoNum type="arabicPeriod"/>
            </a:pPr>
            <a:r>
              <a:rPr lang="en-AU" b="1" dirty="0" smtClean="0"/>
              <a:t>A </a:t>
            </a:r>
            <a:r>
              <a:rPr lang="en-AU" b="1" u="sng" dirty="0" err="1"/>
              <a:t>lytic</a:t>
            </a:r>
            <a:r>
              <a:rPr lang="en-AU" b="1" u="sng" dirty="0"/>
              <a:t> </a:t>
            </a:r>
            <a:r>
              <a:rPr lang="en-AU" b="1" u="sng" dirty="0" err="1"/>
              <a:t>bacteriophage</a:t>
            </a:r>
            <a:r>
              <a:rPr lang="en-AU" b="1" dirty="0"/>
              <a:t> adsorbs to a susceptible </a:t>
            </a:r>
            <a:endParaRPr lang="en-AU" b="1" dirty="0" smtClean="0"/>
          </a:p>
          <a:p>
            <a:pPr marL="342900" indent="-342900"/>
            <a:r>
              <a:rPr lang="en-AU" b="1" dirty="0" smtClean="0"/>
              <a:t>      bacterium</a:t>
            </a:r>
            <a:r>
              <a:rPr lang="en-AU" dirty="0"/>
              <a:t>. </a:t>
            </a:r>
          </a:p>
        </p:txBody>
      </p:sp>
      <p:pic>
        <p:nvPicPr>
          <p:cNvPr id="3084" name="Picture 12" descr="u4fg21b"/>
          <p:cNvPicPr>
            <a:picLocks noChangeAspect="1" noChangeArrowheads="1"/>
          </p:cNvPicPr>
          <p:nvPr/>
        </p:nvPicPr>
        <p:blipFill>
          <a:blip r:embed="rId3" cstate="print"/>
          <a:srcRect/>
          <a:stretch>
            <a:fillRect/>
          </a:stretch>
        </p:blipFill>
        <p:spPr bwMode="auto">
          <a:xfrm>
            <a:off x="323850" y="2708275"/>
            <a:ext cx="3168650" cy="1930400"/>
          </a:xfrm>
          <a:prstGeom prst="rect">
            <a:avLst/>
          </a:prstGeom>
          <a:noFill/>
        </p:spPr>
      </p:pic>
      <p:sp>
        <p:nvSpPr>
          <p:cNvPr id="3085" name="Rectangle 13"/>
          <p:cNvSpPr>
            <a:spLocks noChangeArrowheads="1"/>
          </p:cNvSpPr>
          <p:nvPr/>
        </p:nvSpPr>
        <p:spPr bwMode="auto">
          <a:xfrm>
            <a:off x="3563888" y="3284538"/>
            <a:ext cx="5438775" cy="1190625"/>
          </a:xfrm>
          <a:prstGeom prst="rect">
            <a:avLst/>
          </a:prstGeom>
          <a:noFill/>
          <a:ln w="9525">
            <a:noFill/>
            <a:miter lim="800000"/>
            <a:headEnd/>
            <a:tailEnd/>
          </a:ln>
          <a:effectLst/>
        </p:spPr>
        <p:txBody>
          <a:bodyPr anchor="ctr">
            <a:spAutoFit/>
          </a:bodyPr>
          <a:lstStyle/>
          <a:p>
            <a:r>
              <a:rPr lang="en-AU" b="1" dirty="0"/>
              <a:t>2. The </a:t>
            </a:r>
            <a:r>
              <a:rPr lang="en-AU" b="1" dirty="0" err="1"/>
              <a:t>bacteriophage</a:t>
            </a:r>
            <a:r>
              <a:rPr lang="en-AU" b="1" dirty="0"/>
              <a:t> genome enters the bacterium. The genome directs the bacterium's metabolic machinery to manufacture </a:t>
            </a:r>
            <a:r>
              <a:rPr lang="en-AU" b="1" dirty="0" err="1"/>
              <a:t>bacteriophage</a:t>
            </a:r>
            <a:r>
              <a:rPr lang="en-AU" b="1" dirty="0"/>
              <a:t> components and enzymes </a:t>
            </a:r>
          </a:p>
        </p:txBody>
      </p:sp>
      <p:pic>
        <p:nvPicPr>
          <p:cNvPr id="3087" name="Picture 15" descr="u4fg21c"/>
          <p:cNvPicPr>
            <a:picLocks noChangeAspect="1" noChangeArrowheads="1"/>
          </p:cNvPicPr>
          <p:nvPr/>
        </p:nvPicPr>
        <p:blipFill>
          <a:blip r:embed="rId4" cstate="print"/>
          <a:srcRect/>
          <a:stretch>
            <a:fillRect/>
          </a:stretch>
        </p:blipFill>
        <p:spPr bwMode="auto">
          <a:xfrm>
            <a:off x="323850" y="4457700"/>
            <a:ext cx="3240088" cy="2236788"/>
          </a:xfrm>
          <a:prstGeom prst="rect">
            <a:avLst/>
          </a:prstGeom>
          <a:noFill/>
        </p:spPr>
      </p:pic>
      <p:sp>
        <p:nvSpPr>
          <p:cNvPr id="3088" name="Rectangle 16"/>
          <p:cNvSpPr>
            <a:spLocks noChangeArrowheads="1"/>
          </p:cNvSpPr>
          <p:nvPr/>
        </p:nvSpPr>
        <p:spPr bwMode="auto">
          <a:xfrm>
            <a:off x="3635697" y="4660900"/>
            <a:ext cx="5184775" cy="1739900"/>
          </a:xfrm>
          <a:prstGeom prst="rect">
            <a:avLst/>
          </a:prstGeom>
          <a:noFill/>
          <a:ln w="9525">
            <a:noFill/>
            <a:miter lim="800000"/>
            <a:headEnd/>
            <a:tailEnd/>
          </a:ln>
          <a:effectLst/>
        </p:spPr>
        <p:txBody>
          <a:bodyPr anchor="ctr">
            <a:spAutoFit/>
          </a:bodyPr>
          <a:lstStyle/>
          <a:p>
            <a:r>
              <a:rPr lang="en-AU" b="1" dirty="0"/>
              <a:t>3. Occasionally, a </a:t>
            </a:r>
            <a:r>
              <a:rPr lang="en-AU" b="1" dirty="0" err="1"/>
              <a:t>bacteriophage</a:t>
            </a:r>
            <a:r>
              <a:rPr lang="en-AU" b="1" dirty="0"/>
              <a:t> head or </a:t>
            </a:r>
            <a:r>
              <a:rPr lang="en-AU" b="1" dirty="0" err="1"/>
              <a:t>capsid</a:t>
            </a:r>
            <a:r>
              <a:rPr lang="en-AU" b="1" dirty="0"/>
              <a:t> assembles around a fragment of donor bacterium's </a:t>
            </a:r>
            <a:r>
              <a:rPr lang="en-AU" b="1" dirty="0" err="1"/>
              <a:t>nucleoid</a:t>
            </a:r>
            <a:r>
              <a:rPr lang="en-AU" b="1" dirty="0"/>
              <a:t> or around a plasmid instead of a phage genome by mistake.</a:t>
            </a:r>
            <a:r>
              <a:rPr lang="en-AU" dirty="0"/>
              <a:t> </a:t>
            </a:r>
          </a:p>
          <a:p>
            <a:pPr eaLnBrk="0" hangingPunct="0"/>
            <a:endParaRPr lang="en-AU"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1908175" y="0"/>
            <a:ext cx="5832475" cy="366713"/>
          </a:xfrm>
          <a:prstGeom prst="rect">
            <a:avLst/>
          </a:prstGeom>
          <a:noFill/>
          <a:ln w="9525">
            <a:noFill/>
            <a:miter lim="800000"/>
            <a:headEnd/>
            <a:tailEnd/>
          </a:ln>
          <a:effectLst/>
        </p:spPr>
        <p:txBody>
          <a:bodyPr>
            <a:spAutoFit/>
          </a:bodyPr>
          <a:lstStyle/>
          <a:p>
            <a:pPr>
              <a:spcBef>
                <a:spcPct val="50000"/>
              </a:spcBef>
            </a:pPr>
            <a:r>
              <a:rPr lang="en-AU" b="1" u="sng">
                <a:latin typeface="Comic Sans MS" pitchFamily="66" charset="0"/>
              </a:rPr>
              <a:t>Seven steps in Generalised Transduction (cont’d)</a:t>
            </a:r>
          </a:p>
        </p:txBody>
      </p:sp>
      <p:sp>
        <p:nvSpPr>
          <p:cNvPr id="15365" name="Rectangle 5"/>
          <p:cNvSpPr>
            <a:spLocks noChangeArrowheads="1"/>
          </p:cNvSpPr>
          <p:nvPr/>
        </p:nvSpPr>
        <p:spPr bwMode="auto">
          <a:xfrm>
            <a:off x="3708400" y="1989138"/>
            <a:ext cx="4392613" cy="366712"/>
          </a:xfrm>
          <a:prstGeom prst="rect">
            <a:avLst/>
          </a:prstGeom>
          <a:noFill/>
          <a:ln w="9525">
            <a:noFill/>
            <a:miter lim="800000"/>
            <a:headEnd/>
            <a:tailEnd/>
          </a:ln>
          <a:effectLst/>
        </p:spPr>
        <p:txBody>
          <a:bodyPr anchor="ctr">
            <a:spAutoFit/>
          </a:bodyPr>
          <a:lstStyle/>
          <a:p>
            <a:r>
              <a:rPr lang="en-AU" b="1">
                <a:latin typeface="Comic Sans MS" pitchFamily="66" charset="0"/>
              </a:rPr>
              <a:t>4. The bacteriophages are released.</a:t>
            </a:r>
            <a:r>
              <a:rPr lang="en-AU"/>
              <a:t>  </a:t>
            </a:r>
          </a:p>
        </p:txBody>
      </p:sp>
      <p:sp>
        <p:nvSpPr>
          <p:cNvPr id="15367" name="Rectangle 7"/>
          <p:cNvSpPr>
            <a:spLocks noChangeArrowheads="1"/>
          </p:cNvSpPr>
          <p:nvPr/>
        </p:nvSpPr>
        <p:spPr bwMode="auto">
          <a:xfrm>
            <a:off x="3705225" y="5084763"/>
            <a:ext cx="5043488" cy="915987"/>
          </a:xfrm>
          <a:prstGeom prst="rect">
            <a:avLst/>
          </a:prstGeom>
          <a:noFill/>
          <a:ln w="9525">
            <a:noFill/>
            <a:miter lim="800000"/>
            <a:headEnd/>
            <a:tailEnd/>
          </a:ln>
          <a:effectLst/>
        </p:spPr>
        <p:txBody>
          <a:bodyPr anchor="ctr">
            <a:spAutoFit/>
          </a:bodyPr>
          <a:lstStyle/>
          <a:p>
            <a:r>
              <a:rPr lang="en-AU" b="1">
                <a:latin typeface="Comic Sans MS" pitchFamily="66" charset="0"/>
              </a:rPr>
              <a:t>5. The bacteriophage carrying the donor bacterium's DNA adsorbs to a recipient bacterium</a:t>
            </a:r>
            <a:r>
              <a:rPr lang="en-AU">
                <a:latin typeface="Comic Sans MS" pitchFamily="66" charset="0"/>
              </a:rPr>
              <a:t>  </a:t>
            </a:r>
          </a:p>
        </p:txBody>
      </p:sp>
      <p:pic>
        <p:nvPicPr>
          <p:cNvPr id="15371" name="Picture 11" descr="u4fg21d"/>
          <p:cNvPicPr>
            <a:picLocks noChangeAspect="1" noChangeArrowheads="1"/>
          </p:cNvPicPr>
          <p:nvPr/>
        </p:nvPicPr>
        <p:blipFill>
          <a:blip r:embed="rId2" cstate="print"/>
          <a:srcRect/>
          <a:stretch>
            <a:fillRect/>
          </a:stretch>
        </p:blipFill>
        <p:spPr bwMode="auto">
          <a:xfrm>
            <a:off x="684213" y="908050"/>
            <a:ext cx="2879725" cy="2298700"/>
          </a:xfrm>
          <a:prstGeom prst="rect">
            <a:avLst/>
          </a:prstGeom>
          <a:noFill/>
        </p:spPr>
      </p:pic>
      <p:pic>
        <p:nvPicPr>
          <p:cNvPr id="15373" name="Picture 13" descr="u4fg21e"/>
          <p:cNvPicPr>
            <a:picLocks noChangeAspect="1" noChangeArrowheads="1"/>
          </p:cNvPicPr>
          <p:nvPr/>
        </p:nvPicPr>
        <p:blipFill>
          <a:blip r:embed="rId3" cstate="print"/>
          <a:srcRect/>
          <a:stretch>
            <a:fillRect/>
          </a:stretch>
        </p:blipFill>
        <p:spPr bwMode="auto">
          <a:xfrm>
            <a:off x="395288" y="3573463"/>
            <a:ext cx="3313112" cy="2646362"/>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1692275" y="260350"/>
            <a:ext cx="5545138" cy="366713"/>
          </a:xfrm>
          <a:prstGeom prst="rect">
            <a:avLst/>
          </a:prstGeom>
          <a:noFill/>
          <a:ln w="9525">
            <a:noFill/>
            <a:miter lim="800000"/>
            <a:headEnd/>
            <a:tailEnd/>
          </a:ln>
          <a:effectLst/>
        </p:spPr>
        <p:txBody>
          <a:bodyPr>
            <a:spAutoFit/>
          </a:bodyPr>
          <a:lstStyle/>
          <a:p>
            <a:pPr>
              <a:spcBef>
                <a:spcPct val="50000"/>
              </a:spcBef>
            </a:pPr>
            <a:r>
              <a:rPr lang="en-AU" b="1" u="sng">
                <a:latin typeface="Comic Sans MS" pitchFamily="66" charset="0"/>
              </a:rPr>
              <a:t>Seven steps in Generalised Transduction (contd)</a:t>
            </a:r>
          </a:p>
        </p:txBody>
      </p:sp>
      <p:sp>
        <p:nvSpPr>
          <p:cNvPr id="16387" name="Rectangle 3"/>
          <p:cNvSpPr>
            <a:spLocks noChangeArrowheads="1"/>
          </p:cNvSpPr>
          <p:nvPr/>
        </p:nvSpPr>
        <p:spPr bwMode="auto">
          <a:xfrm>
            <a:off x="3889375" y="6237288"/>
            <a:ext cx="5254625" cy="396875"/>
          </a:xfrm>
          <a:prstGeom prst="rect">
            <a:avLst/>
          </a:prstGeom>
          <a:noFill/>
          <a:ln w="9525">
            <a:noFill/>
            <a:miter lim="800000"/>
            <a:headEnd/>
            <a:tailEnd/>
          </a:ln>
          <a:effectLst/>
        </p:spPr>
        <p:txBody>
          <a:bodyPr>
            <a:spAutoFit/>
          </a:bodyPr>
          <a:lstStyle/>
          <a:p>
            <a:r>
              <a:rPr lang="en-AU" sz="1000" b="1">
                <a:hlinkClick r:id="rId2"/>
              </a:rPr>
              <a:t>http://www.cat.cc.md.us/courses/bio141/lecguide/unit4/genetics/recombination/transduction/transduction.html</a:t>
            </a:r>
            <a:r>
              <a:rPr lang="en-AU" sz="1000" b="1"/>
              <a:t> </a:t>
            </a:r>
          </a:p>
        </p:txBody>
      </p:sp>
      <p:sp>
        <p:nvSpPr>
          <p:cNvPr id="16388" name="Rectangle 4"/>
          <p:cNvSpPr>
            <a:spLocks noChangeArrowheads="1"/>
          </p:cNvSpPr>
          <p:nvPr/>
        </p:nvSpPr>
        <p:spPr bwMode="auto">
          <a:xfrm>
            <a:off x="3708400" y="1989138"/>
            <a:ext cx="4824413" cy="915987"/>
          </a:xfrm>
          <a:prstGeom prst="rect">
            <a:avLst/>
          </a:prstGeom>
          <a:noFill/>
          <a:ln w="9525">
            <a:noFill/>
            <a:miter lim="800000"/>
            <a:headEnd/>
            <a:tailEnd/>
          </a:ln>
          <a:effectLst/>
        </p:spPr>
        <p:txBody>
          <a:bodyPr anchor="ctr">
            <a:spAutoFit/>
          </a:bodyPr>
          <a:lstStyle/>
          <a:p>
            <a:r>
              <a:rPr lang="en-AU" b="1">
                <a:latin typeface="Comic Sans MS" pitchFamily="66" charset="0"/>
              </a:rPr>
              <a:t>6. The bacteriophage inserts the donor bacterium's DNA it is carrying into the recipient bacterium . </a:t>
            </a:r>
            <a:endParaRPr lang="en-AU"/>
          </a:p>
        </p:txBody>
      </p:sp>
      <p:sp>
        <p:nvSpPr>
          <p:cNvPr id="16389" name="Rectangle 5"/>
          <p:cNvSpPr>
            <a:spLocks noChangeArrowheads="1"/>
          </p:cNvSpPr>
          <p:nvPr/>
        </p:nvSpPr>
        <p:spPr bwMode="auto">
          <a:xfrm>
            <a:off x="3708400" y="4868863"/>
            <a:ext cx="5219700" cy="641350"/>
          </a:xfrm>
          <a:prstGeom prst="rect">
            <a:avLst/>
          </a:prstGeom>
          <a:noFill/>
          <a:ln w="9525">
            <a:noFill/>
            <a:miter lim="800000"/>
            <a:headEnd/>
            <a:tailEnd/>
          </a:ln>
          <a:effectLst/>
        </p:spPr>
        <p:txBody>
          <a:bodyPr anchor="ctr">
            <a:spAutoFit/>
          </a:bodyPr>
          <a:lstStyle/>
          <a:p>
            <a:r>
              <a:rPr lang="en-AU" b="1">
                <a:latin typeface="Comic Sans MS" pitchFamily="66" charset="0"/>
              </a:rPr>
              <a:t>7. The donor bacterium's DNA is exchanged for some of the recipient's DNA.</a:t>
            </a:r>
            <a:r>
              <a:rPr lang="en-AU"/>
              <a:t> </a:t>
            </a:r>
          </a:p>
        </p:txBody>
      </p:sp>
      <p:pic>
        <p:nvPicPr>
          <p:cNvPr id="16393" name="Picture 9" descr="u4fg21f"/>
          <p:cNvPicPr>
            <a:picLocks noChangeAspect="1" noChangeArrowheads="1"/>
          </p:cNvPicPr>
          <p:nvPr/>
        </p:nvPicPr>
        <p:blipFill>
          <a:blip r:embed="rId3" cstate="print"/>
          <a:srcRect/>
          <a:stretch>
            <a:fillRect/>
          </a:stretch>
        </p:blipFill>
        <p:spPr bwMode="auto">
          <a:xfrm>
            <a:off x="250825" y="981075"/>
            <a:ext cx="3467100" cy="2286000"/>
          </a:xfrm>
          <a:prstGeom prst="rect">
            <a:avLst/>
          </a:prstGeom>
          <a:noFill/>
        </p:spPr>
      </p:pic>
      <p:pic>
        <p:nvPicPr>
          <p:cNvPr id="16395" name="Picture 11" descr="u4fg21g"/>
          <p:cNvPicPr>
            <a:picLocks noChangeAspect="1" noChangeArrowheads="1"/>
          </p:cNvPicPr>
          <p:nvPr/>
        </p:nvPicPr>
        <p:blipFill>
          <a:blip r:embed="rId4" cstate="print"/>
          <a:srcRect/>
          <a:stretch>
            <a:fillRect/>
          </a:stretch>
        </p:blipFill>
        <p:spPr bwMode="auto">
          <a:xfrm>
            <a:off x="323850" y="4005263"/>
            <a:ext cx="3467100" cy="215265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12734" y="188640"/>
            <a:ext cx="6043642" cy="707886"/>
          </a:xfrm>
          <a:prstGeom prst="rect">
            <a:avLst/>
          </a:prstGeom>
          <a:noFill/>
        </p:spPr>
        <p:txBody>
          <a:bodyPr wrap="none" rtlCol="0">
            <a:spAutoFit/>
          </a:bodyPr>
          <a:lstStyle/>
          <a:p>
            <a:r>
              <a:rPr lang="en-US" sz="4000" dirty="0" smtClean="0">
                <a:solidFill>
                  <a:srgbClr val="FF0000"/>
                </a:solidFill>
                <a:latin typeface="Times New Roman" pitchFamily="18" charset="0"/>
                <a:cs typeface="Times New Roman" pitchFamily="18" charset="0"/>
              </a:rPr>
              <a:t>Mechanism of Gene transfer</a:t>
            </a:r>
            <a:endParaRPr lang="en-CA" sz="4000" dirty="0">
              <a:solidFill>
                <a:srgbClr val="FF0000"/>
              </a:solidFill>
              <a:latin typeface="Times New Roman" pitchFamily="18" charset="0"/>
              <a:cs typeface="Times New Roman" pitchFamily="18" charset="0"/>
            </a:endParaRPr>
          </a:p>
        </p:txBody>
      </p:sp>
      <p:sp>
        <p:nvSpPr>
          <p:cNvPr id="3" name="Rectangle 2"/>
          <p:cNvSpPr/>
          <p:nvPr/>
        </p:nvSpPr>
        <p:spPr>
          <a:xfrm>
            <a:off x="648072" y="1253659"/>
            <a:ext cx="8028384" cy="2308324"/>
          </a:xfrm>
          <a:prstGeom prst="rect">
            <a:avLst/>
          </a:prstGeom>
        </p:spPr>
        <p:txBody>
          <a:bodyPr wrap="square">
            <a:spAutoFit/>
          </a:bodyPr>
          <a:lstStyle/>
          <a:p>
            <a:pPr>
              <a:buFont typeface="Wingdings" pitchFamily="2" charset="2"/>
              <a:buChar char="§"/>
            </a:pPr>
            <a:r>
              <a:rPr lang="en-CA" sz="2400" dirty="0" smtClean="0">
                <a:latin typeface="Times New Roman" pitchFamily="18" charset="0"/>
                <a:cs typeface="Times New Roman" pitchFamily="18" charset="0"/>
              </a:rPr>
              <a:t>DNA can be transferred from one organism to another, and that</a:t>
            </a:r>
          </a:p>
          <a:p>
            <a:r>
              <a:rPr lang="en-CA" sz="2400" dirty="0" smtClean="0">
                <a:latin typeface="Times New Roman" pitchFamily="18" charset="0"/>
                <a:cs typeface="Times New Roman" pitchFamily="18" charset="0"/>
              </a:rPr>
              <a:t>  DNA can be stably incorporated in the recipient, permanently</a:t>
            </a:r>
          </a:p>
          <a:p>
            <a:r>
              <a:rPr lang="en-CA" sz="2400" dirty="0" smtClean="0">
                <a:latin typeface="Times New Roman" pitchFamily="18" charset="0"/>
                <a:cs typeface="Times New Roman" pitchFamily="18" charset="0"/>
              </a:rPr>
              <a:t>  changing its genetic composition. This process is called</a:t>
            </a:r>
          </a:p>
          <a:p>
            <a:r>
              <a:rPr lang="en-CA" sz="2400" b="1" dirty="0" smtClean="0">
                <a:latin typeface="Times New Roman" pitchFamily="18" charset="0"/>
                <a:cs typeface="Times New Roman" pitchFamily="18" charset="0"/>
              </a:rPr>
              <a:t>  lateral</a:t>
            </a:r>
            <a:r>
              <a:rPr lang="en-CA" sz="2400" dirty="0" smtClean="0">
                <a:latin typeface="Times New Roman" pitchFamily="18" charset="0"/>
                <a:cs typeface="Times New Roman" pitchFamily="18" charset="0"/>
              </a:rPr>
              <a:t> or </a:t>
            </a:r>
            <a:r>
              <a:rPr lang="en-CA" sz="2400" b="1" dirty="0" smtClean="0">
                <a:latin typeface="Times New Roman" pitchFamily="18" charset="0"/>
                <a:cs typeface="Times New Roman" pitchFamily="18" charset="0"/>
              </a:rPr>
              <a:t>horizontal</a:t>
            </a:r>
            <a:r>
              <a:rPr lang="en-CA" sz="2400" dirty="0" smtClean="0">
                <a:latin typeface="Times New Roman" pitchFamily="18" charset="0"/>
                <a:cs typeface="Times New Roman" pitchFamily="18" charset="0"/>
              </a:rPr>
              <a:t> gene transfer to differentiate it from the</a:t>
            </a:r>
          </a:p>
          <a:p>
            <a:r>
              <a:rPr lang="en-CA" sz="2400" dirty="0" smtClean="0">
                <a:latin typeface="Times New Roman" pitchFamily="18" charset="0"/>
                <a:cs typeface="Times New Roman" pitchFamily="18" charset="0"/>
              </a:rPr>
              <a:t>  inheritance of parental genes, a process called </a:t>
            </a:r>
            <a:r>
              <a:rPr lang="en-CA" sz="2400" b="1" dirty="0" smtClean="0">
                <a:latin typeface="Times New Roman" pitchFamily="18" charset="0"/>
                <a:cs typeface="Times New Roman" pitchFamily="18" charset="0"/>
              </a:rPr>
              <a:t>vertical</a:t>
            </a:r>
            <a:endParaRPr lang="en-CA" sz="2400" dirty="0" smtClean="0">
              <a:latin typeface="Times New Roman" pitchFamily="18" charset="0"/>
              <a:cs typeface="Times New Roman" pitchFamily="18" charset="0"/>
            </a:endParaRPr>
          </a:p>
          <a:p>
            <a:r>
              <a:rPr lang="en-CA" sz="2400" dirty="0" smtClean="0">
                <a:latin typeface="Times New Roman" pitchFamily="18" charset="0"/>
                <a:cs typeface="Times New Roman" pitchFamily="18" charset="0"/>
              </a:rPr>
              <a:t>  inheritance.</a:t>
            </a:r>
            <a:endParaRPr lang="en-CA" sz="2400" dirty="0">
              <a:latin typeface="Times New Roman" pitchFamily="18" charset="0"/>
              <a:cs typeface="Times New Roman" pitchFamily="18" charset="0"/>
            </a:endParaRPr>
          </a:p>
        </p:txBody>
      </p:sp>
      <p:sp>
        <p:nvSpPr>
          <p:cNvPr id="5" name="TextBox 4"/>
          <p:cNvSpPr txBox="1"/>
          <p:nvPr/>
        </p:nvSpPr>
        <p:spPr>
          <a:xfrm>
            <a:off x="611560" y="3717032"/>
            <a:ext cx="9050298" cy="1938992"/>
          </a:xfrm>
          <a:prstGeom prst="rect">
            <a:avLst/>
          </a:prstGeom>
          <a:noFill/>
        </p:spPr>
        <p:txBody>
          <a:bodyPr wrap="none" rtlCol="0">
            <a:spAutoFit/>
          </a:bodyPr>
          <a:lstStyle/>
          <a:p>
            <a:pPr>
              <a:buFont typeface="Wingdings" pitchFamily="2" charset="2"/>
              <a:buChar char="§"/>
            </a:pPr>
            <a:r>
              <a:rPr lang="en-US" sz="2400" dirty="0" smtClean="0">
                <a:latin typeface="Times New Roman" pitchFamily="18" charset="0"/>
                <a:cs typeface="Times New Roman" pitchFamily="18" charset="0"/>
              </a:rPr>
              <a:t> There are 3</a:t>
            </a:r>
            <a:r>
              <a:rPr lang="en-CA" sz="2400" dirty="0" smtClean="0">
                <a:latin typeface="Times New Roman" pitchFamily="18" charset="0"/>
                <a:cs typeface="Times New Roman" pitchFamily="18" charset="0"/>
              </a:rPr>
              <a:t>broad mechanisms mediate efficient movement of DNA </a:t>
            </a:r>
          </a:p>
          <a:p>
            <a:r>
              <a:rPr lang="en-CA" sz="2400" dirty="0" smtClean="0">
                <a:latin typeface="Times New Roman" pitchFamily="18" charset="0"/>
                <a:cs typeface="Times New Roman" pitchFamily="18" charset="0"/>
              </a:rPr>
              <a:t>    between cells:</a:t>
            </a:r>
          </a:p>
          <a:p>
            <a:r>
              <a:rPr lang="en-CA" sz="2400" b="1" dirty="0" smtClean="0">
                <a:latin typeface="Times New Roman" pitchFamily="18" charset="0"/>
                <a:cs typeface="Times New Roman" pitchFamily="18" charset="0"/>
              </a:rPr>
              <a:t>	- </a:t>
            </a:r>
            <a:r>
              <a:rPr lang="en-CA" sz="2400" b="1" dirty="0" smtClean="0">
                <a:solidFill>
                  <a:srgbClr val="C00000"/>
                </a:solidFill>
                <a:latin typeface="Times New Roman" pitchFamily="18" charset="0"/>
                <a:cs typeface="Times New Roman" pitchFamily="18" charset="0"/>
              </a:rPr>
              <a:t>conjugation</a:t>
            </a:r>
            <a:r>
              <a:rPr lang="en-CA" sz="2400" dirty="0" smtClean="0">
                <a:solidFill>
                  <a:srgbClr val="C00000"/>
                </a:solidFill>
                <a:latin typeface="Times New Roman" pitchFamily="18" charset="0"/>
                <a:cs typeface="Times New Roman" pitchFamily="18" charset="0"/>
              </a:rPr>
              <a:t>, </a:t>
            </a:r>
          </a:p>
          <a:p>
            <a:r>
              <a:rPr lang="en-CA" sz="2400" b="1" dirty="0" smtClean="0">
                <a:latin typeface="Times New Roman" pitchFamily="18" charset="0"/>
                <a:cs typeface="Times New Roman" pitchFamily="18" charset="0"/>
              </a:rPr>
              <a:t>	- </a:t>
            </a:r>
            <a:r>
              <a:rPr lang="en-CA" sz="2400" b="1" dirty="0" smtClean="0">
                <a:solidFill>
                  <a:srgbClr val="C00000"/>
                </a:solidFill>
                <a:latin typeface="Times New Roman" pitchFamily="18" charset="0"/>
                <a:cs typeface="Times New Roman" pitchFamily="18" charset="0"/>
              </a:rPr>
              <a:t>transduction</a:t>
            </a:r>
            <a:r>
              <a:rPr lang="en-CA" sz="2400" dirty="0" smtClean="0">
                <a:solidFill>
                  <a:srgbClr val="C00000"/>
                </a:solidFill>
                <a:latin typeface="Times New Roman" pitchFamily="18" charset="0"/>
                <a:cs typeface="Times New Roman" pitchFamily="18" charset="0"/>
              </a:rPr>
              <a:t>,</a:t>
            </a:r>
            <a:r>
              <a:rPr lang="en-CA" sz="2400" dirty="0" smtClean="0">
                <a:latin typeface="Times New Roman" pitchFamily="18" charset="0"/>
                <a:cs typeface="Times New Roman" pitchFamily="18" charset="0"/>
              </a:rPr>
              <a:t> </a:t>
            </a:r>
          </a:p>
          <a:p>
            <a:r>
              <a:rPr lang="en-CA" sz="2400" dirty="0" smtClean="0">
                <a:latin typeface="Times New Roman" pitchFamily="18" charset="0"/>
                <a:cs typeface="Times New Roman" pitchFamily="18" charset="0"/>
              </a:rPr>
              <a:t>	- </a:t>
            </a:r>
            <a:r>
              <a:rPr lang="en-CA" sz="2400" b="1" dirty="0" smtClean="0">
                <a:solidFill>
                  <a:srgbClr val="C00000"/>
                </a:solidFill>
                <a:latin typeface="Times New Roman" pitchFamily="18" charset="0"/>
                <a:cs typeface="Times New Roman" pitchFamily="18" charset="0"/>
              </a:rPr>
              <a:t>transformation</a:t>
            </a:r>
            <a:r>
              <a:rPr lang="en-CA" sz="2400" dirty="0" smtClean="0">
                <a:solidFill>
                  <a:srgbClr val="C00000"/>
                </a:solidFill>
                <a:latin typeface="Times New Roman" pitchFamily="18" charset="0"/>
                <a:cs typeface="Times New Roman" pitchFamily="18" charset="0"/>
              </a:rPr>
              <a:t>.</a:t>
            </a:r>
            <a:r>
              <a:rPr lang="en-US" sz="2400" dirty="0" smtClean="0">
                <a:solidFill>
                  <a:srgbClr val="C00000"/>
                </a:solidFill>
                <a:latin typeface="Times New Roman" pitchFamily="18" charset="0"/>
                <a:cs typeface="Times New Roman" pitchFamily="18" charset="0"/>
              </a:rPr>
              <a:t> </a:t>
            </a:r>
            <a:endParaRPr lang="en-CA" sz="2400"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2339975" y="260350"/>
            <a:ext cx="5545138" cy="366713"/>
          </a:xfrm>
          <a:prstGeom prst="rect">
            <a:avLst/>
          </a:prstGeom>
          <a:noFill/>
          <a:ln w="9525">
            <a:noFill/>
            <a:miter lim="800000"/>
            <a:headEnd/>
            <a:tailEnd/>
          </a:ln>
          <a:effectLst/>
        </p:spPr>
        <p:txBody>
          <a:bodyPr>
            <a:spAutoFit/>
          </a:bodyPr>
          <a:lstStyle/>
          <a:p>
            <a:pPr>
              <a:spcBef>
                <a:spcPct val="50000"/>
              </a:spcBef>
            </a:pPr>
            <a:r>
              <a:rPr lang="en-AU" b="1" u="sng">
                <a:latin typeface="Comic Sans MS" pitchFamily="66" charset="0"/>
              </a:rPr>
              <a:t>Six steps in Specialised Transduction</a:t>
            </a:r>
          </a:p>
        </p:txBody>
      </p:sp>
      <p:sp>
        <p:nvSpPr>
          <p:cNvPr id="18436" name="Rectangle 4"/>
          <p:cNvSpPr>
            <a:spLocks noChangeArrowheads="1"/>
          </p:cNvSpPr>
          <p:nvPr/>
        </p:nvSpPr>
        <p:spPr bwMode="auto">
          <a:xfrm>
            <a:off x="3708400" y="1989138"/>
            <a:ext cx="4967288" cy="915987"/>
          </a:xfrm>
          <a:prstGeom prst="rect">
            <a:avLst/>
          </a:prstGeom>
          <a:noFill/>
          <a:ln w="9525">
            <a:noFill/>
            <a:miter lim="800000"/>
            <a:headEnd/>
            <a:tailEnd/>
          </a:ln>
          <a:effectLst/>
        </p:spPr>
        <p:txBody>
          <a:bodyPr anchor="ctr">
            <a:spAutoFit/>
          </a:bodyPr>
          <a:lstStyle/>
          <a:p>
            <a:r>
              <a:rPr lang="en-AU" b="1">
                <a:latin typeface="Comic Sans MS" pitchFamily="66" charset="0"/>
              </a:rPr>
              <a:t>1. A temperate bacteriophage adsorbs to a susceptible bacterium and injects its genome</a:t>
            </a:r>
            <a:r>
              <a:rPr lang="en-AU">
                <a:latin typeface="Comic Sans MS" pitchFamily="66" charset="0"/>
              </a:rPr>
              <a:t> . </a:t>
            </a:r>
          </a:p>
        </p:txBody>
      </p:sp>
      <p:sp>
        <p:nvSpPr>
          <p:cNvPr id="18437" name="Rectangle 5"/>
          <p:cNvSpPr>
            <a:spLocks noChangeArrowheads="1"/>
          </p:cNvSpPr>
          <p:nvPr/>
        </p:nvSpPr>
        <p:spPr bwMode="auto">
          <a:xfrm>
            <a:off x="3708400" y="4732338"/>
            <a:ext cx="5111750" cy="915987"/>
          </a:xfrm>
          <a:prstGeom prst="rect">
            <a:avLst/>
          </a:prstGeom>
          <a:noFill/>
          <a:ln w="9525">
            <a:noFill/>
            <a:miter lim="800000"/>
            <a:headEnd/>
            <a:tailEnd/>
          </a:ln>
          <a:effectLst/>
        </p:spPr>
        <p:txBody>
          <a:bodyPr anchor="ctr">
            <a:spAutoFit/>
          </a:bodyPr>
          <a:lstStyle/>
          <a:p>
            <a:r>
              <a:rPr lang="en-AU" b="1">
                <a:latin typeface="Comic Sans MS" pitchFamily="66" charset="0"/>
              </a:rPr>
              <a:t>2. The bacteriophage inserts its genome into the bacterium's nucleoid to become a prophage.</a:t>
            </a:r>
            <a:r>
              <a:rPr lang="en-AU"/>
              <a:t> </a:t>
            </a:r>
          </a:p>
        </p:txBody>
      </p:sp>
      <p:pic>
        <p:nvPicPr>
          <p:cNvPr id="18441" name="Picture 9" descr="u4fg22a"/>
          <p:cNvPicPr>
            <a:picLocks noChangeAspect="1" noChangeArrowheads="1"/>
          </p:cNvPicPr>
          <p:nvPr/>
        </p:nvPicPr>
        <p:blipFill>
          <a:blip r:embed="rId2" cstate="print"/>
          <a:srcRect/>
          <a:stretch>
            <a:fillRect/>
          </a:stretch>
        </p:blipFill>
        <p:spPr bwMode="auto">
          <a:xfrm>
            <a:off x="323850" y="1196975"/>
            <a:ext cx="3448050" cy="2105025"/>
          </a:xfrm>
          <a:prstGeom prst="rect">
            <a:avLst/>
          </a:prstGeom>
          <a:noFill/>
        </p:spPr>
      </p:pic>
      <p:pic>
        <p:nvPicPr>
          <p:cNvPr id="18443" name="Picture 11" descr="u4fg22b"/>
          <p:cNvPicPr>
            <a:picLocks noChangeAspect="1" noChangeArrowheads="1"/>
          </p:cNvPicPr>
          <p:nvPr/>
        </p:nvPicPr>
        <p:blipFill>
          <a:blip r:embed="rId3" cstate="print"/>
          <a:srcRect/>
          <a:stretch>
            <a:fillRect/>
          </a:stretch>
        </p:blipFill>
        <p:spPr bwMode="auto">
          <a:xfrm>
            <a:off x="323850" y="4076700"/>
            <a:ext cx="3438525" cy="2085975"/>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2339975" y="260350"/>
            <a:ext cx="5545138" cy="366713"/>
          </a:xfrm>
          <a:prstGeom prst="rect">
            <a:avLst/>
          </a:prstGeom>
          <a:noFill/>
          <a:ln w="9525">
            <a:noFill/>
            <a:miter lim="800000"/>
            <a:headEnd/>
            <a:tailEnd/>
          </a:ln>
          <a:effectLst/>
        </p:spPr>
        <p:txBody>
          <a:bodyPr>
            <a:spAutoFit/>
          </a:bodyPr>
          <a:lstStyle/>
          <a:p>
            <a:pPr>
              <a:spcBef>
                <a:spcPct val="50000"/>
              </a:spcBef>
            </a:pPr>
            <a:r>
              <a:rPr lang="en-AU" b="1" u="sng">
                <a:latin typeface="Comic Sans MS" pitchFamily="66" charset="0"/>
              </a:rPr>
              <a:t>Six steps in Specialised Transduction (cont’d)</a:t>
            </a:r>
          </a:p>
        </p:txBody>
      </p:sp>
      <p:sp>
        <p:nvSpPr>
          <p:cNvPr id="19459" name="Rectangle 3"/>
          <p:cNvSpPr>
            <a:spLocks noChangeArrowheads="1"/>
          </p:cNvSpPr>
          <p:nvPr/>
        </p:nvSpPr>
        <p:spPr bwMode="auto">
          <a:xfrm>
            <a:off x="3995738" y="1577975"/>
            <a:ext cx="4967287" cy="1739900"/>
          </a:xfrm>
          <a:prstGeom prst="rect">
            <a:avLst/>
          </a:prstGeom>
          <a:noFill/>
          <a:ln w="9525">
            <a:noFill/>
            <a:miter lim="800000"/>
            <a:headEnd/>
            <a:tailEnd/>
          </a:ln>
          <a:effectLst/>
        </p:spPr>
        <p:txBody>
          <a:bodyPr anchor="ctr">
            <a:spAutoFit/>
          </a:bodyPr>
          <a:lstStyle/>
          <a:p>
            <a:r>
              <a:rPr lang="en-AU" b="1">
                <a:latin typeface="Comic Sans MS" pitchFamily="66" charset="0"/>
              </a:rPr>
              <a:t>3. Occasionally during spontaneous induction, a small piece of the donor bacterium's DNA is picked up as part of the phage's genome in place of some of the phage DNA which remains in the bacterium's nucleoid. </a:t>
            </a:r>
          </a:p>
        </p:txBody>
      </p:sp>
      <p:sp>
        <p:nvSpPr>
          <p:cNvPr id="19460" name="Rectangle 4"/>
          <p:cNvSpPr>
            <a:spLocks noChangeArrowheads="1"/>
          </p:cNvSpPr>
          <p:nvPr/>
        </p:nvSpPr>
        <p:spPr bwMode="auto">
          <a:xfrm>
            <a:off x="4032250" y="4451350"/>
            <a:ext cx="5111750" cy="1465263"/>
          </a:xfrm>
          <a:prstGeom prst="rect">
            <a:avLst/>
          </a:prstGeom>
          <a:noFill/>
          <a:ln w="9525">
            <a:noFill/>
            <a:miter lim="800000"/>
            <a:headEnd/>
            <a:tailEnd/>
          </a:ln>
          <a:effectLst/>
        </p:spPr>
        <p:txBody>
          <a:bodyPr anchor="ctr">
            <a:spAutoFit/>
          </a:bodyPr>
          <a:lstStyle/>
          <a:p>
            <a:r>
              <a:rPr lang="en-AU" b="1">
                <a:latin typeface="Comic Sans MS" pitchFamily="66" charset="0"/>
              </a:rPr>
              <a:t>4. As the bacteriophage replicates, the segment of bacterial DNA replicates as part of the phage's genome. Every phage now carries that segment of bacterial DNA. </a:t>
            </a:r>
          </a:p>
        </p:txBody>
      </p:sp>
      <p:pic>
        <p:nvPicPr>
          <p:cNvPr id="19464" name="Picture 8" descr="u4fg22c"/>
          <p:cNvPicPr>
            <a:picLocks noChangeAspect="1" noChangeArrowheads="1"/>
          </p:cNvPicPr>
          <p:nvPr/>
        </p:nvPicPr>
        <p:blipFill>
          <a:blip r:embed="rId2" cstate="print"/>
          <a:srcRect/>
          <a:stretch>
            <a:fillRect/>
          </a:stretch>
        </p:blipFill>
        <p:spPr bwMode="auto">
          <a:xfrm>
            <a:off x="323850" y="1125538"/>
            <a:ext cx="3743325" cy="2293937"/>
          </a:xfrm>
          <a:prstGeom prst="rect">
            <a:avLst/>
          </a:prstGeom>
          <a:noFill/>
        </p:spPr>
      </p:pic>
      <p:pic>
        <p:nvPicPr>
          <p:cNvPr id="19466" name="Picture 10" descr="u4fg22d"/>
          <p:cNvPicPr>
            <a:picLocks noChangeAspect="1" noChangeArrowheads="1"/>
          </p:cNvPicPr>
          <p:nvPr/>
        </p:nvPicPr>
        <p:blipFill>
          <a:blip r:embed="rId3" cstate="print"/>
          <a:srcRect/>
          <a:stretch>
            <a:fillRect/>
          </a:stretch>
        </p:blipFill>
        <p:spPr bwMode="auto">
          <a:xfrm>
            <a:off x="395288" y="3860800"/>
            <a:ext cx="3671887" cy="2270125"/>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2339975" y="260350"/>
            <a:ext cx="5545138" cy="366713"/>
          </a:xfrm>
          <a:prstGeom prst="rect">
            <a:avLst/>
          </a:prstGeom>
          <a:noFill/>
          <a:ln w="9525">
            <a:noFill/>
            <a:miter lim="800000"/>
            <a:headEnd/>
            <a:tailEnd/>
          </a:ln>
          <a:effectLst/>
        </p:spPr>
        <p:txBody>
          <a:bodyPr>
            <a:spAutoFit/>
          </a:bodyPr>
          <a:lstStyle/>
          <a:p>
            <a:pPr>
              <a:spcBef>
                <a:spcPct val="50000"/>
              </a:spcBef>
            </a:pPr>
            <a:r>
              <a:rPr lang="en-AU" b="1" u="sng">
                <a:latin typeface="Comic Sans MS" pitchFamily="66" charset="0"/>
              </a:rPr>
              <a:t>Six steps in Specialised Transduction (cont’d)</a:t>
            </a:r>
          </a:p>
        </p:txBody>
      </p:sp>
      <p:sp>
        <p:nvSpPr>
          <p:cNvPr id="20483" name="Rectangle 3"/>
          <p:cNvSpPr>
            <a:spLocks noChangeArrowheads="1"/>
          </p:cNvSpPr>
          <p:nvPr/>
        </p:nvSpPr>
        <p:spPr bwMode="auto">
          <a:xfrm>
            <a:off x="3924300" y="1700213"/>
            <a:ext cx="4967288" cy="915987"/>
          </a:xfrm>
          <a:prstGeom prst="rect">
            <a:avLst/>
          </a:prstGeom>
          <a:noFill/>
          <a:ln w="9525">
            <a:noFill/>
            <a:miter lim="800000"/>
            <a:headEnd/>
            <a:tailEnd/>
          </a:ln>
          <a:effectLst/>
        </p:spPr>
        <p:txBody>
          <a:bodyPr anchor="ctr">
            <a:spAutoFit/>
          </a:bodyPr>
          <a:lstStyle/>
          <a:p>
            <a:r>
              <a:rPr lang="en-AU" b="1">
                <a:latin typeface="Comic Sans MS" pitchFamily="66" charset="0"/>
              </a:rPr>
              <a:t>5. The bacteriophage adsorbs to a recipient bacterium and injects its genome.</a:t>
            </a:r>
            <a:r>
              <a:rPr lang="en-AU"/>
              <a:t> </a:t>
            </a:r>
          </a:p>
        </p:txBody>
      </p:sp>
      <p:sp>
        <p:nvSpPr>
          <p:cNvPr id="20484" name="Rectangle 4"/>
          <p:cNvSpPr>
            <a:spLocks noChangeArrowheads="1"/>
          </p:cNvSpPr>
          <p:nvPr/>
        </p:nvSpPr>
        <p:spPr bwMode="auto">
          <a:xfrm>
            <a:off x="3851275" y="4508500"/>
            <a:ext cx="5111750" cy="915988"/>
          </a:xfrm>
          <a:prstGeom prst="rect">
            <a:avLst/>
          </a:prstGeom>
          <a:noFill/>
          <a:ln w="9525">
            <a:noFill/>
            <a:miter lim="800000"/>
            <a:headEnd/>
            <a:tailEnd/>
          </a:ln>
          <a:effectLst/>
        </p:spPr>
        <p:txBody>
          <a:bodyPr anchor="ctr">
            <a:spAutoFit/>
          </a:bodyPr>
          <a:lstStyle/>
          <a:p>
            <a:r>
              <a:rPr lang="en-AU" b="1">
                <a:latin typeface="Comic Sans MS" pitchFamily="66" charset="0"/>
              </a:rPr>
              <a:t>6. The bacteriophage genome carrying the donor bacterial DNA inserts into the recipient bacterium's nucleoid.</a:t>
            </a:r>
            <a:r>
              <a:rPr lang="en-AU">
                <a:latin typeface="Comic Sans MS" pitchFamily="66" charset="0"/>
              </a:rPr>
              <a:t> </a:t>
            </a:r>
          </a:p>
        </p:txBody>
      </p:sp>
      <p:pic>
        <p:nvPicPr>
          <p:cNvPr id="20488" name="Picture 8" descr="u4fg22e"/>
          <p:cNvPicPr>
            <a:picLocks noChangeAspect="1" noChangeArrowheads="1"/>
          </p:cNvPicPr>
          <p:nvPr/>
        </p:nvPicPr>
        <p:blipFill>
          <a:blip r:embed="rId2" cstate="print"/>
          <a:srcRect/>
          <a:stretch>
            <a:fillRect/>
          </a:stretch>
        </p:blipFill>
        <p:spPr bwMode="auto">
          <a:xfrm>
            <a:off x="468313" y="1052513"/>
            <a:ext cx="3457575" cy="2085975"/>
          </a:xfrm>
          <a:prstGeom prst="rect">
            <a:avLst/>
          </a:prstGeom>
          <a:noFill/>
        </p:spPr>
      </p:pic>
      <p:pic>
        <p:nvPicPr>
          <p:cNvPr id="20490" name="Picture 10" descr="u4fg22f"/>
          <p:cNvPicPr>
            <a:picLocks noChangeAspect="1" noChangeArrowheads="1"/>
          </p:cNvPicPr>
          <p:nvPr/>
        </p:nvPicPr>
        <p:blipFill>
          <a:blip r:embed="rId3" cstate="print"/>
          <a:srcRect/>
          <a:stretch>
            <a:fillRect/>
          </a:stretch>
        </p:blipFill>
        <p:spPr bwMode="auto">
          <a:xfrm>
            <a:off x="468313" y="3789363"/>
            <a:ext cx="3467100" cy="2114550"/>
          </a:xfrm>
          <a:prstGeom prst="rect">
            <a:avLst/>
          </a:prstGeom>
          <a:noFill/>
        </p:spPr>
      </p:pic>
      <p:sp>
        <p:nvSpPr>
          <p:cNvPr id="20491" name="Rectangle 11"/>
          <p:cNvSpPr>
            <a:spLocks noChangeArrowheads="1"/>
          </p:cNvSpPr>
          <p:nvPr/>
        </p:nvSpPr>
        <p:spPr bwMode="auto">
          <a:xfrm>
            <a:off x="3454400" y="6381750"/>
            <a:ext cx="5689600" cy="244475"/>
          </a:xfrm>
          <a:prstGeom prst="rect">
            <a:avLst/>
          </a:prstGeom>
          <a:noFill/>
          <a:ln w="9525">
            <a:noFill/>
            <a:miter lim="800000"/>
            <a:headEnd/>
            <a:tailEnd/>
          </a:ln>
          <a:effectLst/>
        </p:spPr>
        <p:txBody>
          <a:bodyPr>
            <a:spAutoFit/>
          </a:bodyPr>
          <a:lstStyle/>
          <a:p>
            <a:r>
              <a:rPr lang="en-AU" sz="1000">
                <a:latin typeface="Times New Roman" pitchFamily="18" charset="0"/>
                <a:hlinkClick r:id="rId4"/>
              </a:rPr>
              <a:t>http://www.cat.cc.md.us/courses/bio141/lecguide/unit4/genetics/recombination/transduction/spectran.html</a:t>
            </a:r>
            <a:r>
              <a:rPr lang="en-AU" sz="1000">
                <a:latin typeface="Times New Roman" pitchFamily="18" charset="0"/>
              </a:rPr>
              <a:t>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23528" y="260648"/>
            <a:ext cx="8686800" cy="838200"/>
          </a:xfrm>
        </p:spPr>
        <p:txBody>
          <a:bodyPr/>
          <a:lstStyle/>
          <a:p>
            <a:pPr algn="ctr"/>
            <a:r>
              <a:rPr lang="en-AU" b="1" u="sng" dirty="0">
                <a:solidFill>
                  <a:srgbClr val="FF3300"/>
                </a:solidFill>
                <a:latin typeface="Comic Sans MS" pitchFamily="66" charset="0"/>
              </a:rPr>
              <a:t>Transformation</a:t>
            </a:r>
          </a:p>
        </p:txBody>
      </p:sp>
      <p:sp>
        <p:nvSpPr>
          <p:cNvPr id="6147" name="Rectangle 3"/>
          <p:cNvSpPr>
            <a:spLocks noGrp="1" noChangeArrowheads="1"/>
          </p:cNvSpPr>
          <p:nvPr>
            <p:ph idx="1"/>
          </p:nvPr>
        </p:nvSpPr>
        <p:spPr/>
        <p:txBody>
          <a:bodyPr/>
          <a:lstStyle/>
          <a:p>
            <a:r>
              <a:rPr lang="en-AU" dirty="0">
                <a:latin typeface="Comic Sans MS" pitchFamily="66" charset="0"/>
              </a:rPr>
              <a:t>Genetic recombination in which a DNA fragment from a </a:t>
            </a:r>
            <a:r>
              <a:rPr lang="en-AU" u="sng" dirty="0">
                <a:latin typeface="Comic Sans MS" pitchFamily="66" charset="0"/>
              </a:rPr>
              <a:t>dead, degraded bacterium</a:t>
            </a:r>
            <a:r>
              <a:rPr lang="en-AU" dirty="0">
                <a:latin typeface="Comic Sans MS" pitchFamily="66" charset="0"/>
              </a:rPr>
              <a:t> enters a </a:t>
            </a:r>
            <a:r>
              <a:rPr lang="en-AU" u="sng" dirty="0">
                <a:latin typeface="Comic Sans MS" pitchFamily="66" charset="0"/>
              </a:rPr>
              <a:t>competent</a:t>
            </a:r>
            <a:r>
              <a:rPr lang="en-AU" dirty="0">
                <a:latin typeface="Comic Sans MS" pitchFamily="66" charset="0"/>
              </a:rPr>
              <a:t> recipient bacterium and it is exchanged for a piece of the recipient's DNA.</a:t>
            </a:r>
          </a:p>
          <a:p>
            <a:pPr>
              <a:buFontTx/>
              <a:buNone/>
            </a:pPr>
            <a:endParaRPr lang="en-AU" dirty="0">
              <a:latin typeface="Comic Sans MS" pitchFamily="66" charset="0"/>
            </a:endParaRPr>
          </a:p>
          <a:p>
            <a:r>
              <a:rPr lang="en-AU" dirty="0">
                <a:latin typeface="Comic Sans MS" pitchFamily="66" charset="0"/>
              </a:rPr>
              <a:t>Involves 4 steps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u4fg20a"/>
          <p:cNvPicPr>
            <a:picLocks noChangeAspect="1" noChangeArrowheads="1"/>
          </p:cNvPicPr>
          <p:nvPr/>
        </p:nvPicPr>
        <p:blipFill>
          <a:blip r:embed="rId2" cstate="print"/>
          <a:srcRect/>
          <a:stretch>
            <a:fillRect/>
          </a:stretch>
        </p:blipFill>
        <p:spPr bwMode="auto">
          <a:xfrm>
            <a:off x="72008" y="692150"/>
            <a:ext cx="4572000" cy="2189163"/>
          </a:xfrm>
          <a:prstGeom prst="rect">
            <a:avLst/>
          </a:prstGeom>
          <a:noFill/>
        </p:spPr>
      </p:pic>
      <p:pic>
        <p:nvPicPr>
          <p:cNvPr id="2053" name="Picture 5" descr="u4fg20d"/>
          <p:cNvPicPr>
            <a:picLocks noChangeAspect="1" noChangeArrowheads="1"/>
          </p:cNvPicPr>
          <p:nvPr/>
        </p:nvPicPr>
        <p:blipFill>
          <a:blip r:embed="rId3" cstate="print"/>
          <a:srcRect/>
          <a:stretch>
            <a:fillRect/>
          </a:stretch>
        </p:blipFill>
        <p:spPr bwMode="auto">
          <a:xfrm>
            <a:off x="4815532" y="4243412"/>
            <a:ext cx="3644900" cy="1993900"/>
          </a:xfrm>
          <a:prstGeom prst="rect">
            <a:avLst/>
          </a:prstGeom>
          <a:noFill/>
        </p:spPr>
      </p:pic>
      <p:pic>
        <p:nvPicPr>
          <p:cNvPr id="2054" name="Picture 6" descr="u4fg20b"/>
          <p:cNvPicPr>
            <a:picLocks noChangeAspect="1" noChangeArrowheads="1"/>
          </p:cNvPicPr>
          <p:nvPr/>
        </p:nvPicPr>
        <p:blipFill>
          <a:blip r:embed="rId4" cstate="print"/>
          <a:srcRect/>
          <a:stretch>
            <a:fillRect/>
          </a:stretch>
        </p:blipFill>
        <p:spPr bwMode="auto">
          <a:xfrm>
            <a:off x="4860032" y="385284"/>
            <a:ext cx="4032448" cy="2827692"/>
          </a:xfrm>
          <a:prstGeom prst="rect">
            <a:avLst/>
          </a:prstGeom>
          <a:noFill/>
        </p:spPr>
      </p:pic>
      <p:pic>
        <p:nvPicPr>
          <p:cNvPr id="2055" name="Picture 7" descr="u4fg20c"/>
          <p:cNvPicPr>
            <a:picLocks noChangeAspect="1" noChangeArrowheads="1"/>
          </p:cNvPicPr>
          <p:nvPr/>
        </p:nvPicPr>
        <p:blipFill>
          <a:blip r:embed="rId5" cstate="print"/>
          <a:srcRect/>
          <a:stretch>
            <a:fillRect/>
          </a:stretch>
        </p:blipFill>
        <p:spPr bwMode="auto">
          <a:xfrm>
            <a:off x="539750" y="4133180"/>
            <a:ext cx="3810000" cy="1816100"/>
          </a:xfrm>
          <a:prstGeom prst="rect">
            <a:avLst/>
          </a:prstGeom>
          <a:noFill/>
        </p:spPr>
      </p:pic>
      <p:sp>
        <p:nvSpPr>
          <p:cNvPr id="2056" name="Rectangle 8"/>
          <p:cNvSpPr>
            <a:spLocks noChangeArrowheads="1"/>
          </p:cNvSpPr>
          <p:nvPr/>
        </p:nvSpPr>
        <p:spPr bwMode="auto">
          <a:xfrm>
            <a:off x="250825" y="3134296"/>
            <a:ext cx="4359275" cy="366712"/>
          </a:xfrm>
          <a:prstGeom prst="rect">
            <a:avLst/>
          </a:prstGeom>
          <a:noFill/>
          <a:ln w="9525">
            <a:noFill/>
            <a:miter lim="800000"/>
            <a:headEnd/>
            <a:tailEnd/>
          </a:ln>
          <a:effectLst/>
        </p:spPr>
        <p:txBody>
          <a:bodyPr wrap="none" anchor="ctr">
            <a:spAutoFit/>
          </a:bodyPr>
          <a:lstStyle/>
          <a:p>
            <a:r>
              <a:rPr lang="en-AU" sz="1600" b="1" dirty="0"/>
              <a:t>1. A donor bacterium dies and is degraded</a:t>
            </a:r>
            <a:r>
              <a:rPr lang="en-AU" dirty="0"/>
              <a:t> </a:t>
            </a:r>
          </a:p>
        </p:txBody>
      </p:sp>
      <p:sp>
        <p:nvSpPr>
          <p:cNvPr id="2057" name="Rectangle 9"/>
          <p:cNvSpPr>
            <a:spLocks noChangeArrowheads="1"/>
          </p:cNvSpPr>
          <p:nvPr/>
        </p:nvSpPr>
        <p:spPr bwMode="auto">
          <a:xfrm>
            <a:off x="4714875" y="3151113"/>
            <a:ext cx="4429125" cy="1069975"/>
          </a:xfrm>
          <a:prstGeom prst="rect">
            <a:avLst/>
          </a:prstGeom>
          <a:noFill/>
          <a:ln w="9525">
            <a:noFill/>
            <a:miter lim="800000"/>
            <a:headEnd/>
            <a:tailEnd/>
          </a:ln>
          <a:effectLst/>
        </p:spPr>
        <p:txBody>
          <a:bodyPr anchor="ctr">
            <a:spAutoFit/>
          </a:bodyPr>
          <a:lstStyle/>
          <a:p>
            <a:r>
              <a:rPr lang="en-AU" sz="1600" b="1" dirty="0"/>
              <a:t>2. A fragment of DNA from the dead donor bacterium binds to DNA binding proteins on the cell wall of a competent, living recipient bacterium</a:t>
            </a:r>
            <a:r>
              <a:rPr lang="en-AU" sz="1400" b="1" dirty="0"/>
              <a:t> </a:t>
            </a:r>
          </a:p>
        </p:txBody>
      </p:sp>
      <p:sp>
        <p:nvSpPr>
          <p:cNvPr id="2058" name="Rectangle 10"/>
          <p:cNvSpPr>
            <a:spLocks noChangeArrowheads="1"/>
          </p:cNvSpPr>
          <p:nvPr/>
        </p:nvSpPr>
        <p:spPr bwMode="auto">
          <a:xfrm>
            <a:off x="323850" y="5987876"/>
            <a:ext cx="4968875" cy="825500"/>
          </a:xfrm>
          <a:prstGeom prst="rect">
            <a:avLst/>
          </a:prstGeom>
          <a:noFill/>
          <a:ln w="9525">
            <a:noFill/>
            <a:miter lim="800000"/>
            <a:headEnd/>
            <a:tailEnd/>
          </a:ln>
          <a:effectLst/>
        </p:spPr>
        <p:txBody>
          <a:bodyPr anchor="ctr">
            <a:spAutoFit/>
          </a:bodyPr>
          <a:lstStyle/>
          <a:p>
            <a:r>
              <a:rPr lang="en-AU" sz="1600" b="1" dirty="0"/>
              <a:t>3. The Rec A protein promotes genetic exchange between a fragment of the donor's DNA and the recipient's DNA</a:t>
            </a:r>
            <a:r>
              <a:rPr lang="en-AU" sz="1400" b="1" dirty="0"/>
              <a:t> </a:t>
            </a:r>
          </a:p>
        </p:txBody>
      </p:sp>
      <p:sp>
        <p:nvSpPr>
          <p:cNvPr id="2059" name="Rectangle 11"/>
          <p:cNvSpPr>
            <a:spLocks noChangeArrowheads="1"/>
          </p:cNvSpPr>
          <p:nvPr/>
        </p:nvSpPr>
        <p:spPr bwMode="auto">
          <a:xfrm>
            <a:off x="5508104" y="6230640"/>
            <a:ext cx="2608263" cy="366712"/>
          </a:xfrm>
          <a:prstGeom prst="rect">
            <a:avLst/>
          </a:prstGeom>
          <a:noFill/>
          <a:ln w="9525">
            <a:noFill/>
            <a:miter lim="800000"/>
            <a:headEnd/>
            <a:tailEnd/>
          </a:ln>
          <a:effectLst/>
        </p:spPr>
        <p:txBody>
          <a:bodyPr wrap="none" anchor="ctr">
            <a:spAutoFit/>
          </a:bodyPr>
          <a:lstStyle/>
          <a:p>
            <a:r>
              <a:rPr lang="en-AU" sz="1600" b="1" dirty="0"/>
              <a:t>4. Exchange is complete</a:t>
            </a:r>
            <a:r>
              <a:rPr lang="en-AU" dirty="0"/>
              <a:t> </a:t>
            </a:r>
          </a:p>
        </p:txBody>
      </p:sp>
      <p:sp>
        <p:nvSpPr>
          <p:cNvPr id="2060" name="Text Box 12"/>
          <p:cNvSpPr txBox="1">
            <a:spLocks noChangeArrowheads="1"/>
          </p:cNvSpPr>
          <p:nvPr/>
        </p:nvSpPr>
        <p:spPr bwMode="auto">
          <a:xfrm>
            <a:off x="2554263" y="44624"/>
            <a:ext cx="3817937" cy="366712"/>
          </a:xfrm>
          <a:prstGeom prst="rect">
            <a:avLst/>
          </a:prstGeom>
          <a:noFill/>
          <a:ln w="9525">
            <a:noFill/>
            <a:miter lim="800000"/>
            <a:headEnd/>
            <a:tailEnd/>
          </a:ln>
          <a:effectLst/>
        </p:spPr>
        <p:txBody>
          <a:bodyPr>
            <a:spAutoFit/>
          </a:bodyPr>
          <a:lstStyle/>
          <a:p>
            <a:pPr>
              <a:spcBef>
                <a:spcPct val="50000"/>
              </a:spcBef>
            </a:pPr>
            <a:r>
              <a:rPr lang="en-AU" b="1" u="sng" dirty="0">
                <a:latin typeface="Comic Sans MS" pitchFamily="66" charset="0"/>
              </a:rPr>
              <a:t>The 4 steps in Transformation</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64936" y="260648"/>
            <a:ext cx="5043368" cy="707886"/>
          </a:xfrm>
          <a:prstGeom prst="rect">
            <a:avLst/>
          </a:prstGeom>
          <a:noFill/>
        </p:spPr>
        <p:txBody>
          <a:bodyPr wrap="none" rtlCol="0">
            <a:spAutoFit/>
          </a:bodyPr>
          <a:lstStyle/>
          <a:p>
            <a:r>
              <a:rPr lang="en-US" sz="4000" dirty="0" smtClean="0">
                <a:solidFill>
                  <a:srgbClr val="FF0000"/>
                </a:solidFill>
                <a:latin typeface="Times New Roman" pitchFamily="18" charset="0"/>
                <a:cs typeface="Times New Roman" pitchFamily="18" charset="0"/>
              </a:rPr>
              <a:t>Other  genetic elements</a:t>
            </a:r>
            <a:endParaRPr lang="en-CA" sz="4000" dirty="0">
              <a:solidFill>
                <a:srgbClr val="FF0000"/>
              </a:solidFill>
              <a:latin typeface="Times New Roman" pitchFamily="18" charset="0"/>
              <a:cs typeface="Times New Roman" pitchFamily="18" charset="0"/>
            </a:endParaRPr>
          </a:p>
        </p:txBody>
      </p:sp>
      <p:sp>
        <p:nvSpPr>
          <p:cNvPr id="3" name="TextBox 2"/>
          <p:cNvSpPr txBox="1"/>
          <p:nvPr/>
        </p:nvSpPr>
        <p:spPr>
          <a:xfrm>
            <a:off x="395536" y="1340768"/>
            <a:ext cx="8572796" cy="1569660"/>
          </a:xfrm>
          <a:prstGeom prst="rect">
            <a:avLst/>
          </a:prstGeom>
          <a:noFill/>
        </p:spPr>
        <p:txBody>
          <a:bodyPr wrap="none" rtlCol="0">
            <a:spAutoFit/>
          </a:bodyPr>
          <a:lstStyle/>
          <a:p>
            <a:pPr>
              <a:buFont typeface="Arial" pitchFamily="34" charset="0"/>
              <a:buChar char="•"/>
            </a:pPr>
            <a:r>
              <a:rPr lang="en-US" sz="2400" dirty="0" smtClean="0">
                <a:latin typeface="Times New Roman" pitchFamily="18" charset="0"/>
                <a:cs typeface="Times New Roman" pitchFamily="18" charset="0"/>
              </a:rPr>
              <a:t> </a:t>
            </a:r>
            <a:r>
              <a:rPr lang="en-US" sz="2400" dirty="0" err="1" smtClean="0">
                <a:solidFill>
                  <a:srgbClr val="C00000"/>
                </a:solidFill>
                <a:latin typeface="Times New Roman" pitchFamily="18" charset="0"/>
                <a:cs typeface="Times New Roman" pitchFamily="18" charset="0"/>
              </a:rPr>
              <a:t>Transposon</a:t>
            </a:r>
            <a:r>
              <a:rPr lang="en-US" sz="2400" dirty="0" smtClean="0">
                <a:solidFill>
                  <a:srgbClr val="C00000"/>
                </a:solidFill>
                <a:latin typeface="Times New Roman" pitchFamily="18" charset="0"/>
                <a:cs typeface="Times New Roman" pitchFamily="18" charset="0"/>
              </a:rPr>
              <a:t> (Jumping Gene): </a:t>
            </a:r>
            <a:r>
              <a:rPr lang="en-US" sz="2400" dirty="0" smtClean="0">
                <a:latin typeface="Times New Roman" pitchFamily="18" charset="0"/>
                <a:cs typeface="Times New Roman" pitchFamily="18" charset="0"/>
              </a:rPr>
              <a:t>are mobile genetic elements that can </a:t>
            </a:r>
          </a:p>
          <a:p>
            <a:r>
              <a:rPr lang="en-US" sz="2400" dirty="0" smtClean="0">
                <a:latin typeface="Times New Roman" pitchFamily="18" charset="0"/>
                <a:cs typeface="Times New Roman" pitchFamily="18" charset="0"/>
              </a:rPr>
              <a:t>   transfer DNA  within a cell , from one position to another in the </a:t>
            </a:r>
          </a:p>
          <a:p>
            <a:r>
              <a:rPr lang="en-US" sz="2400" dirty="0" smtClean="0">
                <a:latin typeface="Times New Roman" pitchFamily="18" charset="0"/>
                <a:cs typeface="Times New Roman" pitchFamily="18" charset="0"/>
              </a:rPr>
              <a:t>   genome, or between different molecules of DNA. The simplest </a:t>
            </a:r>
          </a:p>
          <a:p>
            <a:r>
              <a:rPr lang="en-US" sz="2400" dirty="0" smtClean="0">
                <a:latin typeface="Times New Roman" pitchFamily="18" charset="0"/>
                <a:cs typeface="Times New Roman" pitchFamily="18" charset="0"/>
              </a:rPr>
              <a:t>  one called </a:t>
            </a:r>
            <a:r>
              <a:rPr lang="en-US" sz="2400" i="1" dirty="0" smtClean="0">
                <a:latin typeface="Times New Roman" pitchFamily="18" charset="0"/>
                <a:cs typeface="Times New Roman" pitchFamily="18" charset="0"/>
              </a:rPr>
              <a:t>Insertion sequences</a:t>
            </a:r>
            <a:endParaRPr lang="en-CA" sz="2400" dirty="0">
              <a:latin typeface="Times New Roman" pitchFamily="18" charset="0"/>
              <a:cs typeface="Times New Roman" pitchFamily="18" charset="0"/>
            </a:endParaRPr>
          </a:p>
        </p:txBody>
      </p:sp>
      <p:sp>
        <p:nvSpPr>
          <p:cNvPr id="4" name="TextBox 3"/>
          <p:cNvSpPr txBox="1"/>
          <p:nvPr/>
        </p:nvSpPr>
        <p:spPr>
          <a:xfrm>
            <a:off x="395536" y="3212976"/>
            <a:ext cx="8402428" cy="5262979"/>
          </a:xfrm>
          <a:prstGeom prst="rect">
            <a:avLst/>
          </a:prstGeom>
          <a:noFill/>
        </p:spPr>
        <p:txBody>
          <a:bodyPr wrap="none" rtlCol="0">
            <a:spAutoFit/>
          </a:bodyPr>
          <a:lstStyle/>
          <a:p>
            <a:pPr>
              <a:buFont typeface="Arial" pitchFamily="34" charset="0"/>
              <a:buChar char="•"/>
            </a:pPr>
            <a:r>
              <a:rPr lang="en-US" sz="2400" dirty="0" smtClean="0">
                <a:latin typeface="Times New Roman" pitchFamily="18" charset="0"/>
                <a:cs typeface="Times New Roman" pitchFamily="18" charset="0"/>
              </a:rPr>
              <a:t> </a:t>
            </a:r>
            <a:r>
              <a:rPr lang="en-US" sz="2400" dirty="0" err="1" smtClean="0">
                <a:solidFill>
                  <a:srgbClr val="C00000"/>
                </a:solidFill>
                <a:latin typeface="Times New Roman" pitchFamily="18" charset="0"/>
                <a:cs typeface="Times New Roman" pitchFamily="18" charset="0"/>
              </a:rPr>
              <a:t>Pathogenicty</a:t>
            </a:r>
            <a:r>
              <a:rPr lang="en-US" sz="2400" dirty="0" smtClean="0">
                <a:solidFill>
                  <a:srgbClr val="C00000"/>
                </a:solidFill>
                <a:latin typeface="Times New Roman" pitchFamily="18" charset="0"/>
                <a:cs typeface="Times New Roman" pitchFamily="18" charset="0"/>
              </a:rPr>
              <a:t> Islands</a:t>
            </a:r>
            <a:r>
              <a:rPr lang="en-US" sz="2400" dirty="0" smtClean="0">
                <a:latin typeface="Times New Roman" pitchFamily="18" charset="0"/>
                <a:cs typeface="Times New Roman" pitchFamily="18" charset="0"/>
              </a:rPr>
              <a:t>: </a:t>
            </a:r>
            <a:r>
              <a:rPr lang="en-CA" sz="2400" dirty="0" smtClean="0"/>
              <a:t>are mobile genetic elements may range </a:t>
            </a:r>
          </a:p>
          <a:p>
            <a:r>
              <a:rPr lang="en-CA" sz="2400" dirty="0" smtClean="0"/>
              <a:t> from 10-200 kb and encode </a:t>
            </a:r>
            <a:r>
              <a:rPr lang="en-CA" sz="2400" dirty="0" smtClean="0">
                <a:hlinkClick r:id="rId2" tooltip="Gene"/>
              </a:rPr>
              <a:t>genes</a:t>
            </a:r>
            <a:r>
              <a:rPr lang="en-CA" sz="2400" dirty="0" smtClean="0"/>
              <a:t> which contribute to the</a:t>
            </a:r>
          </a:p>
          <a:p>
            <a:r>
              <a:rPr lang="en-CA" sz="2400" dirty="0" smtClean="0"/>
              <a:t> </a:t>
            </a:r>
            <a:r>
              <a:rPr lang="en-CA" sz="2400" dirty="0" smtClean="0">
                <a:hlinkClick r:id="rId3" tooltip="Virulence"/>
              </a:rPr>
              <a:t>virulence</a:t>
            </a:r>
            <a:r>
              <a:rPr lang="en-CA" sz="2400" dirty="0" smtClean="0"/>
              <a:t> of the respective pathogen.</a:t>
            </a:r>
          </a:p>
          <a:p>
            <a:r>
              <a:rPr lang="en-CA" sz="2400" dirty="0" smtClean="0"/>
              <a:t>1. have a different G + C content from the rest of the genome</a:t>
            </a:r>
          </a:p>
          <a:p>
            <a:r>
              <a:rPr lang="en-CA" sz="2400" dirty="0" smtClean="0"/>
              <a:t>2. are closely linked on the chromosome to </a:t>
            </a:r>
            <a:r>
              <a:rPr lang="en-CA" sz="2400" dirty="0" err="1" smtClean="0"/>
              <a:t>tRNA</a:t>
            </a:r>
            <a:r>
              <a:rPr lang="en-CA" sz="2400" dirty="0" smtClean="0"/>
              <a:t> genes</a:t>
            </a:r>
          </a:p>
          <a:p>
            <a:r>
              <a:rPr lang="en-CA" sz="2400" dirty="0" smtClean="0"/>
              <a:t>3. are flanked by direct repeats</a:t>
            </a:r>
          </a:p>
          <a:p>
            <a:r>
              <a:rPr lang="en-CA" sz="2400" dirty="0" smtClean="0"/>
              <a:t>4. contain diverse genes important for pathogenesis—including </a:t>
            </a:r>
          </a:p>
          <a:p>
            <a:r>
              <a:rPr lang="en-CA" sz="2400" dirty="0" smtClean="0"/>
              <a:t>    </a:t>
            </a:r>
            <a:r>
              <a:rPr lang="en-CA" sz="2400" dirty="0" err="1" smtClean="0"/>
              <a:t>adhesins</a:t>
            </a:r>
            <a:r>
              <a:rPr lang="en-CA" sz="2400" dirty="0" smtClean="0"/>
              <a:t>, </a:t>
            </a:r>
            <a:r>
              <a:rPr lang="en-CA" sz="2400" dirty="0" err="1" smtClean="0"/>
              <a:t>invasins</a:t>
            </a:r>
            <a:r>
              <a:rPr lang="en-CA" sz="2400" dirty="0" smtClean="0"/>
              <a:t>, and </a:t>
            </a:r>
            <a:r>
              <a:rPr lang="en-CA" sz="2400" dirty="0" err="1" smtClean="0"/>
              <a:t>exotoxins</a:t>
            </a:r>
            <a:endParaRPr lang="en-CA" sz="2400" dirty="0" smtClean="0"/>
          </a:p>
          <a:p>
            <a:endParaRPr lang="en-CA" sz="2400" dirty="0" smtClean="0"/>
          </a:p>
          <a:p>
            <a:endParaRPr lang="en-CA" sz="2400" dirty="0" smtClean="0"/>
          </a:p>
          <a:p>
            <a:r>
              <a:rPr lang="en-CA" sz="2400" dirty="0" smtClean="0"/>
              <a:t>  </a:t>
            </a:r>
          </a:p>
          <a:p>
            <a:endParaRPr lang="en-CA" sz="2400" dirty="0" smtClean="0"/>
          </a:p>
          <a:p>
            <a:endParaRPr lang="en-CA" sz="2400" dirty="0" smtClean="0"/>
          </a:p>
          <a:p>
            <a:endParaRPr lang="en-CA" sz="24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Rectangle 2"/>
          <p:cNvSpPr>
            <a:spLocks noGrp="1" noChangeArrowheads="1"/>
          </p:cNvSpPr>
          <p:nvPr>
            <p:ph type="title"/>
          </p:nvPr>
        </p:nvSpPr>
        <p:spPr>
          <a:xfrm>
            <a:off x="76200" y="838200"/>
            <a:ext cx="8534400" cy="914400"/>
          </a:xfrm>
        </p:spPr>
        <p:txBody>
          <a:bodyPr>
            <a:noAutofit/>
          </a:bodyPr>
          <a:lstStyle/>
          <a:p>
            <a:pPr marL="57150" indent="-4763" algn="ctr"/>
            <a:r>
              <a:rPr lang="en-US" sz="3200" dirty="0" smtClean="0"/>
              <a:t> </a:t>
            </a:r>
            <a:r>
              <a:rPr lang="en-US" sz="3200" dirty="0">
                <a:latin typeface="Times New Roman" pitchFamily="18" charset="0"/>
                <a:cs typeface="Times New Roman" pitchFamily="18" charset="0"/>
              </a:rPr>
              <a:t>Bacteria often respond to environmental change by regulating transcription</a:t>
            </a:r>
          </a:p>
        </p:txBody>
      </p:sp>
      <p:sp>
        <p:nvSpPr>
          <p:cNvPr id="330755" name="Rectangle 3"/>
          <p:cNvSpPr>
            <a:spLocks noGrp="1" noChangeArrowheads="1"/>
          </p:cNvSpPr>
          <p:nvPr>
            <p:ph type="body" idx="1"/>
          </p:nvPr>
        </p:nvSpPr>
        <p:spPr>
          <a:xfrm>
            <a:off x="533400" y="2438400"/>
            <a:ext cx="8534400" cy="3524250"/>
          </a:xfrm>
        </p:spPr>
        <p:txBody>
          <a:bodyPr/>
          <a:lstStyle/>
          <a:p>
            <a:r>
              <a:rPr lang="en-US" sz="2800" dirty="0"/>
              <a:t>Natural selection has favored bacteria that produce only the products needed by that cell</a:t>
            </a:r>
          </a:p>
          <a:p>
            <a:r>
              <a:rPr lang="en-US" sz="2800" dirty="0"/>
              <a:t>A cell can regulate the production of enzymes by feedback inhibition or by gene regulation</a:t>
            </a:r>
          </a:p>
          <a:p>
            <a:r>
              <a:rPr lang="en-US" sz="2800" dirty="0"/>
              <a:t>Gene expression in bacteria is controlled by the </a:t>
            </a:r>
            <a:r>
              <a:rPr lang="en-US" sz="2800" dirty="0" err="1"/>
              <a:t>operon</a:t>
            </a:r>
            <a:r>
              <a:rPr lang="en-US" sz="2800" dirty="0"/>
              <a:t> model</a:t>
            </a:r>
          </a:p>
        </p:txBody>
      </p:sp>
      <p:grpSp>
        <p:nvGrpSpPr>
          <p:cNvPr id="2" name="Group 4"/>
          <p:cNvGrpSpPr>
            <a:grpSpLocks/>
          </p:cNvGrpSpPr>
          <p:nvPr/>
        </p:nvGrpSpPr>
        <p:grpSpPr bwMode="auto">
          <a:xfrm>
            <a:off x="0" y="6553200"/>
            <a:ext cx="9144000" cy="304800"/>
            <a:chOff x="0" y="4128"/>
            <a:chExt cx="5760" cy="192"/>
          </a:xfrm>
        </p:grpSpPr>
        <p:sp>
          <p:nvSpPr>
            <p:cNvPr id="330757" name="Rectangle 5"/>
            <p:cNvSpPr>
              <a:spLocks noChangeArrowheads="1"/>
            </p:cNvSpPr>
            <p:nvPr/>
          </p:nvSpPr>
          <p:spPr bwMode="auto">
            <a:xfrm>
              <a:off x="0" y="4128"/>
              <a:ext cx="5760" cy="192"/>
            </a:xfrm>
            <a:prstGeom prst="rect">
              <a:avLst/>
            </a:prstGeom>
            <a:solidFill>
              <a:srgbClr val="FFBA26"/>
            </a:solidFill>
            <a:ln w="9525">
              <a:noFill/>
              <a:miter lim="800000"/>
              <a:headEnd/>
              <a:tailEnd/>
            </a:ln>
          </p:spPr>
          <p:txBody>
            <a:bodyPr wrap="none" anchor="ctr"/>
            <a:lstStyle/>
            <a:p>
              <a:endParaRPr lang="en-CA"/>
            </a:p>
          </p:txBody>
        </p:sp>
        <p:sp>
          <p:nvSpPr>
            <p:cNvPr id="10" name="Date Placeholder 3"/>
            <p:cNvSpPr>
              <a:spLocks/>
            </p:cNvSpPr>
            <p:nvPr/>
          </p:nvSpPr>
          <p:spPr bwMode="auto">
            <a:xfrm>
              <a:off x="96" y="4160"/>
              <a:ext cx="1440" cy="144"/>
            </a:xfrm>
            <a:prstGeom prst="rect">
              <a:avLst/>
            </a:prstGeom>
            <a:noFill/>
            <a:ln w="9525">
              <a:noFill/>
              <a:miter lim="800000"/>
              <a:headEnd/>
              <a:tailEnd/>
            </a:ln>
          </p:spPr>
          <p:txBody>
            <a:bodyPr anchor="ctr"/>
            <a:lstStyle/>
            <a:p>
              <a:pPr eaLnBrk="1" hangingPunct="1"/>
              <a:r>
                <a:rPr lang="en-US" sz="1200">
                  <a:latin typeface="Times New Roman" pitchFamily="84" charset="0"/>
                  <a:cs typeface="Times New Roman" pitchFamily="84" charset="0"/>
                </a:rPr>
                <a:t>© 2011 Pearson Education, Inc.</a:t>
              </a:r>
            </a:p>
          </p:txBody>
        </p:sp>
      </p:grpSp>
      <p:sp>
        <p:nvSpPr>
          <p:cNvPr id="330759" name="Rectangle 7"/>
          <p:cNvSpPr>
            <a:spLocks noChangeArrowheads="1"/>
          </p:cNvSpPr>
          <p:nvPr/>
        </p:nvSpPr>
        <p:spPr bwMode="auto">
          <a:xfrm>
            <a:off x="0" y="0"/>
            <a:ext cx="9144000" cy="304800"/>
          </a:xfrm>
          <a:prstGeom prst="rect">
            <a:avLst/>
          </a:prstGeom>
          <a:solidFill>
            <a:srgbClr val="00478B"/>
          </a:solidFill>
          <a:ln w="9525">
            <a:noFill/>
            <a:miter lim="800000"/>
            <a:headEnd/>
            <a:tailEnd/>
          </a:ln>
        </p:spPr>
        <p:txBody>
          <a:bodyPr wrap="none" anchor="ctr"/>
          <a:lstStyle/>
          <a:p>
            <a:endParaRPr lang="en-CA" sz="12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927828" y="731874"/>
            <a:ext cx="7244572" cy="543342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850" name="Rectangle 2"/>
          <p:cNvSpPr>
            <a:spLocks noGrp="1" noChangeArrowheads="1"/>
          </p:cNvSpPr>
          <p:nvPr>
            <p:ph type="title"/>
          </p:nvPr>
        </p:nvSpPr>
        <p:spPr>
          <a:xfrm>
            <a:off x="152400" y="495300"/>
            <a:ext cx="8534400" cy="503238"/>
          </a:xfrm>
        </p:spPr>
        <p:txBody>
          <a:bodyPr>
            <a:normAutofit fontScale="90000"/>
          </a:bodyPr>
          <a:lstStyle/>
          <a:p>
            <a:r>
              <a:rPr lang="en-US"/>
              <a:t>Operons: The Basic Concept</a:t>
            </a:r>
          </a:p>
        </p:txBody>
      </p:sp>
      <p:sp>
        <p:nvSpPr>
          <p:cNvPr id="334851" name="Rectangle 3"/>
          <p:cNvSpPr>
            <a:spLocks noGrp="1" noChangeArrowheads="1"/>
          </p:cNvSpPr>
          <p:nvPr>
            <p:ph type="body" idx="1"/>
          </p:nvPr>
        </p:nvSpPr>
        <p:spPr>
          <a:xfrm>
            <a:off x="533400" y="1371600"/>
            <a:ext cx="8534400" cy="5486400"/>
          </a:xfrm>
        </p:spPr>
        <p:txBody>
          <a:bodyPr/>
          <a:lstStyle/>
          <a:p>
            <a:r>
              <a:rPr lang="en-US" sz="2800"/>
              <a:t>A cluster of functionally related genes can be under coordinated control</a:t>
            </a:r>
            <a:r>
              <a:rPr lang="en-US" sz="2800" i="1"/>
              <a:t> </a:t>
            </a:r>
            <a:r>
              <a:rPr lang="en-US" sz="2800"/>
              <a:t>by a single “on-off switch”</a:t>
            </a:r>
          </a:p>
          <a:p>
            <a:r>
              <a:rPr lang="en-US" sz="2800"/>
              <a:t>The regulatory “switch” is a segment of DNA called an </a:t>
            </a:r>
            <a:r>
              <a:rPr lang="en-US" sz="2800" b="1"/>
              <a:t>operator </a:t>
            </a:r>
            <a:r>
              <a:rPr lang="en-US" sz="2800"/>
              <a:t>usually positioned within the promoter</a:t>
            </a:r>
          </a:p>
          <a:p>
            <a:r>
              <a:rPr lang="en-US" sz="2800"/>
              <a:t>An </a:t>
            </a:r>
            <a:r>
              <a:rPr lang="en-US" sz="2800" b="1"/>
              <a:t>operon </a:t>
            </a:r>
            <a:r>
              <a:rPr lang="en-US" sz="2800"/>
              <a:t>is the entire stretch of DNA that includes the operator, the promoter, and the genes that they control</a:t>
            </a:r>
          </a:p>
        </p:txBody>
      </p:sp>
      <p:grpSp>
        <p:nvGrpSpPr>
          <p:cNvPr id="2" name="Group 4"/>
          <p:cNvGrpSpPr>
            <a:grpSpLocks/>
          </p:cNvGrpSpPr>
          <p:nvPr/>
        </p:nvGrpSpPr>
        <p:grpSpPr bwMode="auto">
          <a:xfrm>
            <a:off x="0" y="6553200"/>
            <a:ext cx="9144000" cy="304800"/>
            <a:chOff x="0" y="4128"/>
            <a:chExt cx="5760" cy="192"/>
          </a:xfrm>
        </p:grpSpPr>
        <p:sp>
          <p:nvSpPr>
            <p:cNvPr id="334853" name="Rectangle 5"/>
            <p:cNvSpPr>
              <a:spLocks noChangeArrowheads="1"/>
            </p:cNvSpPr>
            <p:nvPr/>
          </p:nvSpPr>
          <p:spPr bwMode="auto">
            <a:xfrm>
              <a:off x="0" y="4128"/>
              <a:ext cx="5760" cy="192"/>
            </a:xfrm>
            <a:prstGeom prst="rect">
              <a:avLst/>
            </a:prstGeom>
            <a:solidFill>
              <a:srgbClr val="FFBA26"/>
            </a:solidFill>
            <a:ln w="9525">
              <a:noFill/>
              <a:miter lim="800000"/>
              <a:headEnd/>
              <a:tailEnd/>
            </a:ln>
          </p:spPr>
          <p:txBody>
            <a:bodyPr wrap="none" anchor="ctr"/>
            <a:lstStyle/>
            <a:p>
              <a:endParaRPr lang="en-CA"/>
            </a:p>
          </p:txBody>
        </p:sp>
        <p:sp>
          <p:nvSpPr>
            <p:cNvPr id="10" name="Date Placeholder 3"/>
            <p:cNvSpPr>
              <a:spLocks/>
            </p:cNvSpPr>
            <p:nvPr/>
          </p:nvSpPr>
          <p:spPr bwMode="auto">
            <a:xfrm>
              <a:off x="96" y="4160"/>
              <a:ext cx="1440" cy="144"/>
            </a:xfrm>
            <a:prstGeom prst="rect">
              <a:avLst/>
            </a:prstGeom>
            <a:noFill/>
            <a:ln w="9525">
              <a:noFill/>
              <a:miter lim="800000"/>
              <a:headEnd/>
              <a:tailEnd/>
            </a:ln>
          </p:spPr>
          <p:txBody>
            <a:bodyPr anchor="ctr"/>
            <a:lstStyle/>
            <a:p>
              <a:pPr eaLnBrk="1" hangingPunct="1"/>
              <a:r>
                <a:rPr lang="en-US" sz="1200">
                  <a:latin typeface="Times New Roman" pitchFamily="84" charset="0"/>
                  <a:cs typeface="Times New Roman" pitchFamily="84" charset="0"/>
                </a:rPr>
                <a:t>© 2011 Pearson Education, Inc.</a:t>
              </a:r>
            </a:p>
          </p:txBody>
        </p:sp>
      </p:grpSp>
      <p:sp>
        <p:nvSpPr>
          <p:cNvPr id="334855" name="Rectangle 7"/>
          <p:cNvSpPr>
            <a:spLocks noChangeArrowheads="1"/>
          </p:cNvSpPr>
          <p:nvPr/>
        </p:nvSpPr>
        <p:spPr bwMode="auto">
          <a:xfrm>
            <a:off x="0" y="0"/>
            <a:ext cx="9144000" cy="304800"/>
          </a:xfrm>
          <a:prstGeom prst="rect">
            <a:avLst/>
          </a:prstGeom>
          <a:solidFill>
            <a:srgbClr val="00478B"/>
          </a:solidFill>
          <a:ln w="9525">
            <a:noFill/>
            <a:miter lim="800000"/>
            <a:headEnd/>
            <a:tailEnd/>
          </a:ln>
        </p:spPr>
        <p:txBody>
          <a:bodyPr wrap="none" anchor="ctr"/>
          <a:lstStyle/>
          <a:p>
            <a:endParaRPr lang="en-CA"/>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141784" y="188640"/>
            <a:ext cx="8686800" cy="838200"/>
          </a:xfrm>
        </p:spPr>
        <p:txBody>
          <a:bodyPr/>
          <a:lstStyle/>
          <a:p>
            <a:r>
              <a:rPr lang="en-AU" b="1" u="sng" dirty="0">
                <a:solidFill>
                  <a:srgbClr val="FF3300"/>
                </a:solidFill>
                <a:latin typeface="Comic Sans MS" pitchFamily="66" charset="0"/>
              </a:rPr>
              <a:t>Bacterial Conjugation</a:t>
            </a:r>
          </a:p>
        </p:txBody>
      </p:sp>
      <p:sp>
        <p:nvSpPr>
          <p:cNvPr id="27651" name="Rectangle 3"/>
          <p:cNvSpPr>
            <a:spLocks noGrp="1" noChangeArrowheads="1"/>
          </p:cNvSpPr>
          <p:nvPr>
            <p:ph idx="1"/>
          </p:nvPr>
        </p:nvSpPr>
        <p:spPr>
          <a:xfrm>
            <a:off x="468313" y="1628775"/>
            <a:ext cx="8229600" cy="4525963"/>
          </a:xfrm>
        </p:spPr>
        <p:txBody>
          <a:bodyPr/>
          <a:lstStyle/>
          <a:p>
            <a:pPr>
              <a:buFontTx/>
              <a:buNone/>
            </a:pPr>
            <a:r>
              <a:rPr lang="en-AU" sz="2800" b="1">
                <a:latin typeface="Comic Sans MS" pitchFamily="66" charset="0"/>
              </a:rPr>
              <a:t>Bacterial Conjugation is genetic recombination in which there is a transfer of DNA from a living donor bacterium to a recipient bacterium. Often involves a sex pilus.</a:t>
            </a:r>
          </a:p>
          <a:p>
            <a:endParaRPr lang="en-AU" sz="2800" b="1">
              <a:latin typeface="Comic Sans MS" pitchFamily="66" charset="0"/>
            </a:endParaRPr>
          </a:p>
          <a:p>
            <a:r>
              <a:rPr lang="en-AU" sz="2800" b="1">
                <a:latin typeface="Comic Sans MS" pitchFamily="66" charset="0"/>
              </a:rPr>
              <a:t>The 3 conjugative processes</a:t>
            </a:r>
          </a:p>
          <a:p>
            <a:pPr lvl="2">
              <a:buFontTx/>
              <a:buNone/>
            </a:pPr>
            <a:r>
              <a:rPr lang="en-AU" b="1">
                <a:latin typeface="Comic Sans MS" pitchFamily="66" charset="0"/>
              </a:rPr>
              <a:t>I.   F</a:t>
            </a:r>
            <a:r>
              <a:rPr lang="en-AU" b="1" baseline="66000">
                <a:latin typeface="Comic Sans MS" pitchFamily="66" charset="0"/>
              </a:rPr>
              <a:t>+ </a:t>
            </a:r>
            <a:r>
              <a:rPr lang="en-AU" b="1">
                <a:latin typeface="Comic Sans MS" pitchFamily="66" charset="0"/>
              </a:rPr>
              <a:t>conjugation</a:t>
            </a:r>
          </a:p>
          <a:p>
            <a:pPr lvl="2">
              <a:buFontTx/>
              <a:buNone/>
            </a:pPr>
            <a:r>
              <a:rPr lang="en-AU" b="1">
                <a:latin typeface="Comic Sans MS" pitchFamily="66" charset="0"/>
              </a:rPr>
              <a:t>II.  Hfr conjugation</a:t>
            </a:r>
          </a:p>
          <a:p>
            <a:pPr lvl="2">
              <a:buFontTx/>
              <a:buNone/>
            </a:pPr>
            <a:r>
              <a:rPr lang="en-AU" b="1">
                <a:latin typeface="Comic Sans MS" pitchFamily="66" charset="0"/>
              </a:rPr>
              <a:t>III. Resistance plasmid conjugation</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8" name="Rectangle 2"/>
          <p:cNvSpPr>
            <a:spLocks noGrp="1" noChangeArrowheads="1"/>
          </p:cNvSpPr>
          <p:nvPr>
            <p:ph type="body" idx="1"/>
          </p:nvPr>
        </p:nvSpPr>
        <p:spPr>
          <a:xfrm>
            <a:off x="533400" y="1371600"/>
            <a:ext cx="8534400" cy="3981450"/>
          </a:xfrm>
        </p:spPr>
        <p:txBody>
          <a:bodyPr/>
          <a:lstStyle/>
          <a:p>
            <a:r>
              <a:rPr lang="en-US" sz="2800"/>
              <a:t>The operon can be switched off by a protein </a:t>
            </a:r>
            <a:r>
              <a:rPr lang="en-US" sz="2800" b="1"/>
              <a:t>repressor</a:t>
            </a:r>
          </a:p>
          <a:p>
            <a:r>
              <a:rPr lang="en-US" sz="2800"/>
              <a:t>The repressor prevents gene transcription by binding to the operator and blocking RNA polymerase</a:t>
            </a:r>
          </a:p>
          <a:p>
            <a:r>
              <a:rPr lang="en-US" sz="2800"/>
              <a:t>The repressor is the product of a separate </a:t>
            </a:r>
            <a:r>
              <a:rPr lang="en-US" sz="2800" b="1"/>
              <a:t>regulatory gene</a:t>
            </a:r>
          </a:p>
        </p:txBody>
      </p:sp>
      <p:grpSp>
        <p:nvGrpSpPr>
          <p:cNvPr id="2" name="Group 3"/>
          <p:cNvGrpSpPr>
            <a:grpSpLocks/>
          </p:cNvGrpSpPr>
          <p:nvPr/>
        </p:nvGrpSpPr>
        <p:grpSpPr bwMode="auto">
          <a:xfrm>
            <a:off x="0" y="6553200"/>
            <a:ext cx="9144000" cy="304800"/>
            <a:chOff x="0" y="4128"/>
            <a:chExt cx="5760" cy="192"/>
          </a:xfrm>
        </p:grpSpPr>
        <p:sp>
          <p:nvSpPr>
            <p:cNvPr id="336900" name="Rectangle 4"/>
            <p:cNvSpPr>
              <a:spLocks noChangeArrowheads="1"/>
            </p:cNvSpPr>
            <p:nvPr/>
          </p:nvSpPr>
          <p:spPr bwMode="auto">
            <a:xfrm>
              <a:off x="0" y="4128"/>
              <a:ext cx="5760" cy="192"/>
            </a:xfrm>
            <a:prstGeom prst="rect">
              <a:avLst/>
            </a:prstGeom>
            <a:solidFill>
              <a:srgbClr val="FFBA26"/>
            </a:solidFill>
            <a:ln w="9525">
              <a:noFill/>
              <a:miter lim="800000"/>
              <a:headEnd/>
              <a:tailEnd/>
            </a:ln>
          </p:spPr>
          <p:txBody>
            <a:bodyPr wrap="none" anchor="ctr"/>
            <a:lstStyle/>
            <a:p>
              <a:endParaRPr lang="en-CA"/>
            </a:p>
          </p:txBody>
        </p:sp>
        <p:sp>
          <p:nvSpPr>
            <p:cNvPr id="10" name="Date Placeholder 3"/>
            <p:cNvSpPr>
              <a:spLocks/>
            </p:cNvSpPr>
            <p:nvPr/>
          </p:nvSpPr>
          <p:spPr bwMode="auto">
            <a:xfrm>
              <a:off x="96" y="4160"/>
              <a:ext cx="1440" cy="144"/>
            </a:xfrm>
            <a:prstGeom prst="rect">
              <a:avLst/>
            </a:prstGeom>
            <a:noFill/>
            <a:ln w="9525">
              <a:noFill/>
              <a:miter lim="800000"/>
              <a:headEnd/>
              <a:tailEnd/>
            </a:ln>
          </p:spPr>
          <p:txBody>
            <a:bodyPr anchor="ctr"/>
            <a:lstStyle/>
            <a:p>
              <a:pPr eaLnBrk="1" hangingPunct="1"/>
              <a:r>
                <a:rPr lang="en-US" sz="1200">
                  <a:latin typeface="Times New Roman" pitchFamily="84" charset="0"/>
                  <a:cs typeface="Times New Roman" pitchFamily="84" charset="0"/>
                </a:rPr>
                <a:t>© 2011 Pearson Education, Inc.</a:t>
              </a:r>
            </a:p>
          </p:txBody>
        </p:sp>
      </p:grpSp>
      <p:sp>
        <p:nvSpPr>
          <p:cNvPr id="336902" name="Rectangle 6"/>
          <p:cNvSpPr>
            <a:spLocks noChangeArrowheads="1"/>
          </p:cNvSpPr>
          <p:nvPr/>
        </p:nvSpPr>
        <p:spPr bwMode="auto">
          <a:xfrm>
            <a:off x="0" y="0"/>
            <a:ext cx="9144000" cy="304800"/>
          </a:xfrm>
          <a:prstGeom prst="rect">
            <a:avLst/>
          </a:prstGeom>
          <a:solidFill>
            <a:srgbClr val="00478B"/>
          </a:solidFill>
          <a:ln w="9525">
            <a:noFill/>
            <a:miter lim="800000"/>
            <a:headEnd/>
            <a:tailEnd/>
          </a:ln>
        </p:spPr>
        <p:txBody>
          <a:bodyPr wrap="none" anchor="ctr"/>
          <a:lstStyle/>
          <a:p>
            <a:endParaRPr lang="en-CA"/>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46" name="Rectangle 2"/>
          <p:cNvSpPr>
            <a:spLocks noGrp="1" noChangeArrowheads="1"/>
          </p:cNvSpPr>
          <p:nvPr>
            <p:ph type="body" idx="1"/>
          </p:nvPr>
        </p:nvSpPr>
        <p:spPr>
          <a:xfrm>
            <a:off x="533400" y="1371600"/>
            <a:ext cx="8534400" cy="3981450"/>
          </a:xfrm>
        </p:spPr>
        <p:txBody>
          <a:bodyPr/>
          <a:lstStyle/>
          <a:p>
            <a:r>
              <a:rPr lang="en-US" sz="2800"/>
              <a:t>The repressor can be in an active or inactive form, depending on the presence of other molecules</a:t>
            </a:r>
          </a:p>
          <a:p>
            <a:r>
              <a:rPr lang="en-US" sz="2800"/>
              <a:t>A </a:t>
            </a:r>
            <a:r>
              <a:rPr lang="en-US" sz="2800" b="1"/>
              <a:t>corepressor</a:t>
            </a:r>
            <a:r>
              <a:rPr lang="en-US" sz="2800"/>
              <a:t> is a molecule that cooperates with a repressor protein to switch an operon off</a:t>
            </a:r>
          </a:p>
          <a:p>
            <a:r>
              <a:rPr lang="en-US" sz="2800"/>
              <a:t>For example, </a:t>
            </a:r>
            <a:r>
              <a:rPr lang="en-US" sz="2800" i="1"/>
              <a:t>E. coli </a:t>
            </a:r>
            <a:r>
              <a:rPr lang="en-US" sz="2800"/>
              <a:t>can synthesize the amino acid tryptophan</a:t>
            </a:r>
          </a:p>
        </p:txBody>
      </p:sp>
      <p:grpSp>
        <p:nvGrpSpPr>
          <p:cNvPr id="2" name="Group 3"/>
          <p:cNvGrpSpPr>
            <a:grpSpLocks/>
          </p:cNvGrpSpPr>
          <p:nvPr/>
        </p:nvGrpSpPr>
        <p:grpSpPr bwMode="auto">
          <a:xfrm>
            <a:off x="0" y="6553200"/>
            <a:ext cx="9144000" cy="304800"/>
            <a:chOff x="0" y="4128"/>
            <a:chExt cx="5760" cy="192"/>
          </a:xfrm>
        </p:grpSpPr>
        <p:sp>
          <p:nvSpPr>
            <p:cNvPr id="338948" name="Rectangle 4"/>
            <p:cNvSpPr>
              <a:spLocks noChangeArrowheads="1"/>
            </p:cNvSpPr>
            <p:nvPr/>
          </p:nvSpPr>
          <p:spPr bwMode="auto">
            <a:xfrm>
              <a:off x="0" y="4128"/>
              <a:ext cx="5760" cy="192"/>
            </a:xfrm>
            <a:prstGeom prst="rect">
              <a:avLst/>
            </a:prstGeom>
            <a:solidFill>
              <a:srgbClr val="FFBA26"/>
            </a:solidFill>
            <a:ln w="9525">
              <a:noFill/>
              <a:miter lim="800000"/>
              <a:headEnd/>
              <a:tailEnd/>
            </a:ln>
          </p:spPr>
          <p:txBody>
            <a:bodyPr wrap="none" anchor="ctr"/>
            <a:lstStyle/>
            <a:p>
              <a:endParaRPr lang="en-CA"/>
            </a:p>
          </p:txBody>
        </p:sp>
        <p:sp>
          <p:nvSpPr>
            <p:cNvPr id="10" name="Date Placeholder 3"/>
            <p:cNvSpPr>
              <a:spLocks/>
            </p:cNvSpPr>
            <p:nvPr/>
          </p:nvSpPr>
          <p:spPr bwMode="auto">
            <a:xfrm>
              <a:off x="96" y="4160"/>
              <a:ext cx="1440" cy="144"/>
            </a:xfrm>
            <a:prstGeom prst="rect">
              <a:avLst/>
            </a:prstGeom>
            <a:noFill/>
            <a:ln w="9525">
              <a:noFill/>
              <a:miter lim="800000"/>
              <a:headEnd/>
              <a:tailEnd/>
            </a:ln>
          </p:spPr>
          <p:txBody>
            <a:bodyPr anchor="ctr"/>
            <a:lstStyle/>
            <a:p>
              <a:pPr eaLnBrk="1" hangingPunct="1"/>
              <a:r>
                <a:rPr lang="en-US" sz="1200">
                  <a:latin typeface="Times New Roman" pitchFamily="84" charset="0"/>
                  <a:cs typeface="Times New Roman" pitchFamily="84" charset="0"/>
                </a:rPr>
                <a:t>© 2011 Pearson Education, Inc.</a:t>
              </a:r>
            </a:p>
          </p:txBody>
        </p:sp>
      </p:grpSp>
      <p:sp>
        <p:nvSpPr>
          <p:cNvPr id="338950" name="Rectangle 6"/>
          <p:cNvSpPr>
            <a:spLocks noChangeArrowheads="1"/>
          </p:cNvSpPr>
          <p:nvPr/>
        </p:nvSpPr>
        <p:spPr bwMode="auto">
          <a:xfrm>
            <a:off x="0" y="0"/>
            <a:ext cx="9144000" cy="304800"/>
          </a:xfrm>
          <a:prstGeom prst="rect">
            <a:avLst/>
          </a:prstGeom>
          <a:solidFill>
            <a:srgbClr val="00478B"/>
          </a:solidFill>
          <a:ln w="9525">
            <a:noFill/>
            <a:miter lim="800000"/>
            <a:headEnd/>
            <a:tailEnd/>
          </a:ln>
        </p:spPr>
        <p:txBody>
          <a:bodyPr wrap="none" anchor="ctr"/>
          <a:lstStyle/>
          <a:p>
            <a:endParaRPr lang="en-CA"/>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11760" y="332657"/>
            <a:ext cx="4176464" cy="646331"/>
          </a:xfrm>
          <a:prstGeom prst="rect">
            <a:avLst/>
          </a:prstGeom>
          <a:noFill/>
        </p:spPr>
        <p:txBody>
          <a:bodyPr wrap="square" rtlCol="0">
            <a:spAutoFit/>
          </a:bodyPr>
          <a:lstStyle/>
          <a:p>
            <a:r>
              <a:rPr lang="en-US" sz="3600" dirty="0" smtClean="0">
                <a:solidFill>
                  <a:srgbClr val="FF0000"/>
                </a:solidFill>
                <a:latin typeface="Times New Roman" pitchFamily="18" charset="0"/>
                <a:cs typeface="Times New Roman" pitchFamily="18" charset="0"/>
              </a:rPr>
              <a:t>Genetic Engineering</a:t>
            </a:r>
            <a:endParaRPr lang="en-CA" sz="3600" dirty="0">
              <a:solidFill>
                <a:srgbClr val="FF0000"/>
              </a:solidFill>
              <a:latin typeface="Times New Roman" pitchFamily="18" charset="0"/>
              <a:cs typeface="Times New Roman" pitchFamily="18" charset="0"/>
            </a:endParaRPr>
          </a:p>
        </p:txBody>
      </p:sp>
      <p:sp>
        <p:nvSpPr>
          <p:cNvPr id="3" name="TextBox 2"/>
          <p:cNvSpPr txBox="1"/>
          <p:nvPr/>
        </p:nvSpPr>
        <p:spPr>
          <a:xfrm>
            <a:off x="467544" y="1628800"/>
            <a:ext cx="7217040" cy="1200329"/>
          </a:xfrm>
          <a:prstGeom prst="rect">
            <a:avLst/>
          </a:prstGeom>
          <a:noFill/>
        </p:spPr>
        <p:txBody>
          <a:bodyPr wrap="none" rtlCol="0">
            <a:spAutoFit/>
          </a:bodyPr>
          <a:lstStyle/>
          <a:p>
            <a:pPr>
              <a:buFont typeface="Arial" pitchFamily="34" charset="0"/>
              <a:buChar char="•"/>
            </a:pPr>
            <a:r>
              <a:rPr lang="en-US" sz="2400" dirty="0" smtClean="0">
                <a:latin typeface="Times New Roman" pitchFamily="18" charset="0"/>
                <a:cs typeface="Times New Roman" pitchFamily="18" charset="0"/>
              </a:rPr>
              <a:t> Also known as recombinant DNA technology</a:t>
            </a:r>
          </a:p>
          <a:p>
            <a:pPr>
              <a:buFont typeface="Arial" pitchFamily="34" charset="0"/>
              <a:buChar char="•"/>
            </a:pPr>
            <a:r>
              <a:rPr lang="en-US" sz="2400" dirty="0" smtClean="0">
                <a:latin typeface="Times New Roman" pitchFamily="18" charset="0"/>
                <a:cs typeface="Times New Roman" pitchFamily="18" charset="0"/>
              </a:rPr>
              <a:t> Is to introduce a human or animal gene into a </a:t>
            </a:r>
          </a:p>
          <a:p>
            <a:r>
              <a:rPr lang="en-US" sz="2400" dirty="0" smtClean="0">
                <a:latin typeface="Times New Roman" pitchFamily="18" charset="0"/>
                <a:cs typeface="Times New Roman" pitchFamily="18" charset="0"/>
              </a:rPr>
              <a:t>  microbe and have that microbe produce animal product</a:t>
            </a:r>
          </a:p>
        </p:txBody>
      </p:sp>
      <p:sp>
        <p:nvSpPr>
          <p:cNvPr id="4" name="TextBox 3"/>
          <p:cNvSpPr txBox="1"/>
          <p:nvPr/>
        </p:nvSpPr>
        <p:spPr>
          <a:xfrm>
            <a:off x="473646" y="3068960"/>
            <a:ext cx="8506496" cy="3416320"/>
          </a:xfrm>
          <a:prstGeom prst="rect">
            <a:avLst/>
          </a:prstGeom>
          <a:noFill/>
        </p:spPr>
        <p:txBody>
          <a:bodyPr wrap="none" rtlCol="0">
            <a:spAutoFit/>
          </a:bodyPr>
          <a:lstStyle/>
          <a:p>
            <a:pPr>
              <a:buFont typeface="Wingdings" pitchFamily="2" charset="2"/>
              <a:buChar char="Ø"/>
            </a:pPr>
            <a:r>
              <a:rPr lang="en-US" sz="2400" dirty="0" smtClean="0">
                <a:latin typeface="Times New Roman" pitchFamily="18" charset="0"/>
                <a:cs typeface="Times New Roman" pitchFamily="18" charset="0"/>
              </a:rPr>
              <a:t> The basic components of GE are:</a:t>
            </a:r>
          </a:p>
          <a:p>
            <a:pPr marL="457200" indent="-457200">
              <a:buAutoNum type="arabicPeriod"/>
            </a:pPr>
            <a:r>
              <a:rPr lang="en-US" sz="2400" dirty="0" smtClean="0">
                <a:latin typeface="Times New Roman" pitchFamily="18" charset="0"/>
                <a:cs typeface="Times New Roman" pitchFamily="18" charset="0"/>
              </a:rPr>
              <a:t>Cloning and expression vectors (Used to deliver DNA sequence</a:t>
            </a:r>
          </a:p>
          <a:p>
            <a:pPr marL="457200" indent="-457200"/>
            <a:r>
              <a:rPr lang="en-US" sz="2400" dirty="0" smtClean="0">
                <a:latin typeface="Times New Roman" pitchFamily="18" charset="0"/>
                <a:cs typeface="Times New Roman" pitchFamily="18" charset="0"/>
              </a:rPr>
              <a:t>     into receptive bacteria)</a:t>
            </a:r>
          </a:p>
          <a:p>
            <a:pPr marL="457200" indent="-457200"/>
            <a:r>
              <a:rPr lang="en-US" sz="2400" dirty="0" smtClean="0">
                <a:latin typeface="Times New Roman" pitchFamily="18" charset="0"/>
                <a:cs typeface="Times New Roman" pitchFamily="18" charset="0"/>
              </a:rPr>
              <a:t>2.  The DNA sequence  to be amplified and expressed</a:t>
            </a:r>
          </a:p>
          <a:p>
            <a:pPr marL="457200" indent="-457200"/>
            <a:r>
              <a:rPr lang="en-US" sz="2400" dirty="0" smtClean="0">
                <a:latin typeface="Times New Roman" pitchFamily="18" charset="0"/>
                <a:cs typeface="Times New Roman" pitchFamily="18" charset="0"/>
              </a:rPr>
              <a:t>3.  Enzymes such as restriction enzymes which are used to cleave </a:t>
            </a:r>
          </a:p>
          <a:p>
            <a:pPr marL="457200" indent="-457200"/>
            <a:r>
              <a:rPr lang="en-US" sz="2400" dirty="0" smtClean="0">
                <a:latin typeface="Times New Roman" pitchFamily="18" charset="0"/>
                <a:cs typeface="Times New Roman" pitchFamily="18" charset="0"/>
              </a:rPr>
              <a:t>     DNA</a:t>
            </a:r>
          </a:p>
          <a:p>
            <a:pPr marL="457200" indent="-457200"/>
            <a:r>
              <a:rPr lang="en-US" sz="2400" dirty="0" smtClean="0">
                <a:latin typeface="Times New Roman" pitchFamily="18" charset="0"/>
                <a:cs typeface="Times New Roman" pitchFamily="18" charset="0"/>
              </a:rPr>
              <a:t>4.   DNA </a:t>
            </a:r>
            <a:r>
              <a:rPr lang="en-US" sz="2400" dirty="0" err="1" smtClean="0">
                <a:latin typeface="Times New Roman" pitchFamily="18" charset="0"/>
                <a:cs typeface="Times New Roman" pitchFamily="18" charset="0"/>
              </a:rPr>
              <a:t>ligase</a:t>
            </a:r>
            <a:r>
              <a:rPr lang="en-US" sz="2400" dirty="0" smtClean="0">
                <a:latin typeface="Times New Roman" pitchFamily="18" charset="0"/>
                <a:cs typeface="Times New Roman" pitchFamily="18" charset="0"/>
              </a:rPr>
              <a:t>, the enzyme that links the fragment to the cloning </a:t>
            </a:r>
          </a:p>
          <a:p>
            <a:pPr marL="457200" indent="-457200"/>
            <a:r>
              <a:rPr lang="en-US" sz="2400" dirty="0" smtClean="0">
                <a:latin typeface="Times New Roman" pitchFamily="18" charset="0"/>
                <a:cs typeface="Times New Roman" pitchFamily="18" charset="0"/>
              </a:rPr>
              <a:t>      vector</a:t>
            </a:r>
          </a:p>
          <a:p>
            <a:pPr marL="457200" indent="-457200">
              <a:buFont typeface="+mj-lt"/>
              <a:buAutoNum type="arabicPeriod"/>
            </a:pPr>
            <a:endParaRPr lang="en-CA" sz="2400" dirty="0">
              <a:latin typeface="Times New Roman" pitchFamily="18" charset="0"/>
              <a:cs typeface="Times New Roman" pitchFamily="18" charset="0"/>
            </a:endParaRPr>
          </a:p>
        </p:txBody>
      </p:sp>
      <p:pic>
        <p:nvPicPr>
          <p:cNvPr id="5" name="Picture 6" descr="C:\Documents and Settings\lauba\My Documents\My Pictures\dogface.jpg"/>
          <p:cNvPicPr>
            <a:picLocks noChangeAspect="1" noChangeArrowheads="1"/>
          </p:cNvPicPr>
          <p:nvPr/>
        </p:nvPicPr>
        <p:blipFill>
          <a:blip r:embed="rId2" cstate="print"/>
          <a:srcRect/>
          <a:stretch>
            <a:fillRect/>
          </a:stretch>
        </p:blipFill>
        <p:spPr bwMode="auto">
          <a:xfrm>
            <a:off x="6948264" y="0"/>
            <a:ext cx="2195736" cy="2385617"/>
          </a:xfrm>
          <a:prstGeom prst="rect">
            <a:avLst/>
          </a:prstGeom>
          <a:noFill/>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r>
              <a:rPr lang="en-US"/>
              <a:t>How can we use genetically engineering to help us?</a:t>
            </a:r>
          </a:p>
        </p:txBody>
      </p:sp>
      <p:pic>
        <p:nvPicPr>
          <p:cNvPr id="8195" name="Picture 3" descr="C:\Documents and Settings\lauba\My Documents\My Pictures\ecoli.jpg"/>
          <p:cNvPicPr>
            <a:picLocks noChangeAspect="1" noChangeArrowheads="1"/>
          </p:cNvPicPr>
          <p:nvPr/>
        </p:nvPicPr>
        <p:blipFill>
          <a:blip r:embed="rId2" cstate="print"/>
          <a:srcRect/>
          <a:stretch>
            <a:fillRect/>
          </a:stretch>
        </p:blipFill>
        <p:spPr bwMode="auto">
          <a:xfrm>
            <a:off x="609600" y="2209800"/>
            <a:ext cx="2133600" cy="2116138"/>
          </a:xfrm>
          <a:prstGeom prst="rect">
            <a:avLst/>
          </a:prstGeom>
          <a:noFill/>
        </p:spPr>
      </p:pic>
      <p:sp>
        <p:nvSpPr>
          <p:cNvPr id="8196" name="Text Box 4"/>
          <p:cNvSpPr txBox="1">
            <a:spLocks noChangeArrowheads="1"/>
          </p:cNvSpPr>
          <p:nvPr/>
        </p:nvSpPr>
        <p:spPr bwMode="auto">
          <a:xfrm>
            <a:off x="3048000" y="2209800"/>
            <a:ext cx="4953000" cy="1917700"/>
          </a:xfrm>
          <a:prstGeom prst="rect">
            <a:avLst/>
          </a:prstGeom>
          <a:noFill/>
          <a:ln w="9525">
            <a:noFill/>
            <a:miter lim="800000"/>
            <a:headEnd/>
            <a:tailEnd/>
          </a:ln>
          <a:effectLst/>
        </p:spPr>
        <p:txBody>
          <a:bodyPr>
            <a:spAutoFit/>
          </a:bodyPr>
          <a:lstStyle/>
          <a:p>
            <a:r>
              <a:rPr lang="en-US"/>
              <a:t>By inserting a gene for human insulin into an E.Coli bacterium, the E. coli will make lots of insulin, which scientists and doctors can collect and use.</a:t>
            </a:r>
          </a:p>
        </p:txBody>
      </p:sp>
      <p:pic>
        <p:nvPicPr>
          <p:cNvPr id="8197" name="Picture 5" descr="C:\Documents and Settings\lauba\My Documents\My Pictures\pigheart.jpg"/>
          <p:cNvPicPr>
            <a:picLocks noChangeAspect="1" noChangeArrowheads="1"/>
          </p:cNvPicPr>
          <p:nvPr/>
        </p:nvPicPr>
        <p:blipFill>
          <a:blip r:embed="rId3" cstate="print"/>
          <a:srcRect/>
          <a:stretch>
            <a:fillRect/>
          </a:stretch>
        </p:blipFill>
        <p:spPr bwMode="auto">
          <a:xfrm>
            <a:off x="5638800" y="4191000"/>
            <a:ext cx="2743200" cy="2047875"/>
          </a:xfrm>
          <a:prstGeom prst="rect">
            <a:avLst/>
          </a:prstGeom>
          <a:noFill/>
        </p:spPr>
      </p:pic>
      <p:sp>
        <p:nvSpPr>
          <p:cNvPr id="8198" name="Text Box 6"/>
          <p:cNvSpPr txBox="1">
            <a:spLocks noChangeArrowheads="1"/>
          </p:cNvSpPr>
          <p:nvPr/>
        </p:nvSpPr>
        <p:spPr bwMode="auto">
          <a:xfrm>
            <a:off x="381000" y="4419600"/>
            <a:ext cx="5105400" cy="2282825"/>
          </a:xfrm>
          <a:prstGeom prst="rect">
            <a:avLst/>
          </a:prstGeom>
          <a:noFill/>
          <a:ln w="9525">
            <a:noFill/>
            <a:miter lim="800000"/>
            <a:headEnd/>
            <a:tailEnd/>
          </a:ln>
          <a:effectLst/>
        </p:spPr>
        <p:txBody>
          <a:bodyPr>
            <a:spAutoFit/>
          </a:bodyPr>
          <a:lstStyle/>
          <a:p>
            <a:r>
              <a:rPr lang="en-US"/>
              <a:t>Right now, doctors are using pig hearts for transplants but there are still rejection problems. One day soon, scientists will be able to genetically engineer pigs to grow human organs for use in transplants.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371600" y="152400"/>
            <a:ext cx="6248400" cy="1143000"/>
          </a:xfrm>
          <a:solidFill>
            <a:srgbClr val="CC99FF"/>
          </a:solidFill>
        </p:spPr>
        <p:txBody>
          <a:bodyPr/>
          <a:lstStyle/>
          <a:p>
            <a:r>
              <a:rPr lang="en-US"/>
              <a:t>What is Gene Therapy?</a:t>
            </a:r>
          </a:p>
        </p:txBody>
      </p:sp>
      <p:pic>
        <p:nvPicPr>
          <p:cNvPr id="9219" name="Picture 3" descr="C:\Documents and Settings\lauba\My Documents\My Pictures\p37_genetherapy.jpg"/>
          <p:cNvPicPr>
            <a:picLocks noChangeAspect="1" noChangeArrowheads="1"/>
          </p:cNvPicPr>
          <p:nvPr/>
        </p:nvPicPr>
        <p:blipFill>
          <a:blip r:embed="rId2" cstate="print"/>
          <a:srcRect/>
          <a:stretch>
            <a:fillRect/>
          </a:stretch>
        </p:blipFill>
        <p:spPr bwMode="auto">
          <a:xfrm>
            <a:off x="3429000" y="1371600"/>
            <a:ext cx="2066925" cy="5095875"/>
          </a:xfrm>
          <a:prstGeom prst="rect">
            <a:avLst/>
          </a:prstGeom>
          <a:noFill/>
        </p:spPr>
      </p:pic>
      <p:sp>
        <p:nvSpPr>
          <p:cNvPr id="9220" name="Text Box 4"/>
          <p:cNvSpPr txBox="1">
            <a:spLocks noChangeArrowheads="1"/>
          </p:cNvSpPr>
          <p:nvPr/>
        </p:nvSpPr>
        <p:spPr bwMode="auto">
          <a:xfrm>
            <a:off x="381000" y="1295400"/>
            <a:ext cx="2743200" cy="4248150"/>
          </a:xfrm>
          <a:prstGeom prst="rect">
            <a:avLst/>
          </a:prstGeom>
          <a:noFill/>
          <a:ln w="9525">
            <a:noFill/>
            <a:miter lim="800000"/>
            <a:headEnd/>
            <a:tailEnd/>
          </a:ln>
          <a:effectLst/>
        </p:spPr>
        <p:txBody>
          <a:bodyPr>
            <a:spAutoFit/>
          </a:bodyPr>
          <a:lstStyle/>
          <a:p>
            <a:pPr marL="457200" indent="-457200">
              <a:buFontTx/>
              <a:buAutoNum type="arabicPeriod"/>
            </a:pPr>
            <a:r>
              <a:rPr lang="en-US" sz="1600"/>
              <a:t>In people with cystic fibrosis, one of the genes is faulty and cannot do its job properly.</a:t>
            </a:r>
          </a:p>
          <a:p>
            <a:pPr marL="457200" indent="-457200">
              <a:buFontTx/>
              <a:buAutoNum type="arabicPeriod"/>
            </a:pPr>
            <a:r>
              <a:rPr lang="en-US" sz="1600"/>
              <a:t>To fix the problem, a copy of the same gene from a healthy person is spliced into a virus.</a:t>
            </a:r>
          </a:p>
          <a:p>
            <a:pPr marL="457200" indent="-457200">
              <a:buFontTx/>
              <a:buAutoNum type="arabicPeriod"/>
            </a:pPr>
            <a:r>
              <a:rPr lang="en-US" sz="1600"/>
              <a:t>The patient’s lungs are infected with the virus. It delivers the working gene into the patient’s cells. The cells can then make the right protein, and the patient can breathe normally.</a:t>
            </a:r>
          </a:p>
        </p:txBody>
      </p:sp>
      <p:sp>
        <p:nvSpPr>
          <p:cNvPr id="9221" name="Text Box 5"/>
          <p:cNvSpPr txBox="1">
            <a:spLocks noChangeArrowheads="1"/>
          </p:cNvSpPr>
          <p:nvPr/>
        </p:nvSpPr>
        <p:spPr bwMode="auto">
          <a:xfrm>
            <a:off x="5562600" y="1676400"/>
            <a:ext cx="1447800" cy="942975"/>
          </a:xfrm>
          <a:prstGeom prst="rect">
            <a:avLst/>
          </a:prstGeom>
          <a:noFill/>
          <a:ln w="9525">
            <a:noFill/>
            <a:miter lim="800000"/>
            <a:headEnd/>
            <a:tailEnd/>
          </a:ln>
          <a:effectLst/>
        </p:spPr>
        <p:txBody>
          <a:bodyPr>
            <a:spAutoFit/>
          </a:bodyPr>
          <a:lstStyle/>
          <a:p>
            <a:r>
              <a:rPr lang="en-US" sz="1400"/>
              <a:t>Patient’s cell</a:t>
            </a:r>
          </a:p>
          <a:p>
            <a:r>
              <a:rPr lang="en-US" sz="1400"/>
              <a:t>Patient’s DNA</a:t>
            </a:r>
          </a:p>
          <a:p>
            <a:r>
              <a:rPr lang="en-US" sz="1400"/>
              <a:t>Faulty Gene</a:t>
            </a:r>
          </a:p>
        </p:txBody>
      </p:sp>
      <p:sp>
        <p:nvSpPr>
          <p:cNvPr id="9222" name="Line 6"/>
          <p:cNvSpPr>
            <a:spLocks noChangeShapeType="1"/>
          </p:cNvSpPr>
          <p:nvPr/>
        </p:nvSpPr>
        <p:spPr bwMode="auto">
          <a:xfrm>
            <a:off x="4648200" y="1828800"/>
            <a:ext cx="990600" cy="0"/>
          </a:xfrm>
          <a:prstGeom prst="line">
            <a:avLst/>
          </a:prstGeom>
          <a:noFill/>
          <a:ln w="9525">
            <a:solidFill>
              <a:schemeClr val="bg1"/>
            </a:solidFill>
            <a:round/>
            <a:headEnd/>
            <a:tailEnd/>
          </a:ln>
          <a:effectLst/>
        </p:spPr>
        <p:txBody>
          <a:bodyPr>
            <a:spAutoFit/>
          </a:bodyPr>
          <a:lstStyle/>
          <a:p>
            <a:endParaRPr lang="en-CA"/>
          </a:p>
        </p:txBody>
      </p:sp>
      <p:sp>
        <p:nvSpPr>
          <p:cNvPr id="9223" name="Line 7"/>
          <p:cNvSpPr>
            <a:spLocks noChangeShapeType="1"/>
          </p:cNvSpPr>
          <p:nvPr/>
        </p:nvSpPr>
        <p:spPr bwMode="auto">
          <a:xfrm>
            <a:off x="4724400" y="2133600"/>
            <a:ext cx="990600" cy="0"/>
          </a:xfrm>
          <a:prstGeom prst="line">
            <a:avLst/>
          </a:prstGeom>
          <a:noFill/>
          <a:ln w="9525">
            <a:solidFill>
              <a:schemeClr val="bg1"/>
            </a:solidFill>
            <a:round/>
            <a:headEnd/>
            <a:tailEnd/>
          </a:ln>
          <a:effectLst/>
        </p:spPr>
        <p:txBody>
          <a:bodyPr>
            <a:spAutoFit/>
          </a:bodyPr>
          <a:lstStyle/>
          <a:p>
            <a:endParaRPr lang="en-CA"/>
          </a:p>
        </p:txBody>
      </p:sp>
      <p:sp>
        <p:nvSpPr>
          <p:cNvPr id="9224" name="Line 8"/>
          <p:cNvSpPr>
            <a:spLocks noChangeShapeType="1"/>
          </p:cNvSpPr>
          <p:nvPr/>
        </p:nvSpPr>
        <p:spPr bwMode="auto">
          <a:xfrm>
            <a:off x="4038600" y="2362200"/>
            <a:ext cx="1600200" cy="152400"/>
          </a:xfrm>
          <a:prstGeom prst="line">
            <a:avLst/>
          </a:prstGeom>
          <a:noFill/>
          <a:ln w="9525">
            <a:solidFill>
              <a:schemeClr val="bg1"/>
            </a:solidFill>
            <a:round/>
            <a:headEnd/>
            <a:tailEnd/>
          </a:ln>
          <a:effectLst/>
        </p:spPr>
        <p:txBody>
          <a:bodyPr>
            <a:spAutoFit/>
          </a:bodyPr>
          <a:lstStyle/>
          <a:p>
            <a:endParaRPr lang="en-CA"/>
          </a:p>
        </p:txBody>
      </p:sp>
      <p:sp>
        <p:nvSpPr>
          <p:cNvPr id="9225" name="Line 9"/>
          <p:cNvSpPr>
            <a:spLocks noChangeShapeType="1"/>
          </p:cNvSpPr>
          <p:nvPr/>
        </p:nvSpPr>
        <p:spPr bwMode="auto">
          <a:xfrm>
            <a:off x="4648200" y="3124200"/>
            <a:ext cx="990600" cy="0"/>
          </a:xfrm>
          <a:prstGeom prst="line">
            <a:avLst/>
          </a:prstGeom>
          <a:noFill/>
          <a:ln w="9525">
            <a:solidFill>
              <a:schemeClr val="bg1"/>
            </a:solidFill>
            <a:round/>
            <a:headEnd/>
            <a:tailEnd/>
          </a:ln>
          <a:effectLst/>
        </p:spPr>
        <p:txBody>
          <a:bodyPr>
            <a:spAutoFit/>
          </a:bodyPr>
          <a:lstStyle/>
          <a:p>
            <a:endParaRPr lang="en-CA"/>
          </a:p>
        </p:txBody>
      </p:sp>
      <p:sp>
        <p:nvSpPr>
          <p:cNvPr id="9226" name="Line 10"/>
          <p:cNvSpPr>
            <a:spLocks noChangeShapeType="1"/>
          </p:cNvSpPr>
          <p:nvPr/>
        </p:nvSpPr>
        <p:spPr bwMode="auto">
          <a:xfrm>
            <a:off x="4343400" y="3352800"/>
            <a:ext cx="1219200" cy="0"/>
          </a:xfrm>
          <a:prstGeom prst="line">
            <a:avLst/>
          </a:prstGeom>
          <a:noFill/>
          <a:ln w="9525">
            <a:solidFill>
              <a:schemeClr val="bg1"/>
            </a:solidFill>
            <a:round/>
            <a:headEnd/>
            <a:tailEnd/>
          </a:ln>
          <a:effectLst/>
        </p:spPr>
        <p:txBody>
          <a:bodyPr>
            <a:spAutoFit/>
          </a:bodyPr>
          <a:lstStyle/>
          <a:p>
            <a:endParaRPr lang="en-CA"/>
          </a:p>
        </p:txBody>
      </p:sp>
      <p:sp>
        <p:nvSpPr>
          <p:cNvPr id="9227" name="Text Box 11"/>
          <p:cNvSpPr txBox="1">
            <a:spLocks noChangeArrowheads="1"/>
          </p:cNvSpPr>
          <p:nvPr/>
        </p:nvSpPr>
        <p:spPr bwMode="auto">
          <a:xfrm>
            <a:off x="5715000" y="2971800"/>
            <a:ext cx="1219200" cy="836613"/>
          </a:xfrm>
          <a:prstGeom prst="rect">
            <a:avLst/>
          </a:prstGeom>
          <a:noFill/>
          <a:ln w="9525">
            <a:noFill/>
            <a:miter lim="800000"/>
            <a:headEnd/>
            <a:tailEnd/>
          </a:ln>
          <a:effectLst/>
        </p:spPr>
        <p:txBody>
          <a:bodyPr>
            <a:spAutoFit/>
          </a:bodyPr>
          <a:lstStyle/>
          <a:p>
            <a:r>
              <a:rPr lang="en-US" sz="1400"/>
              <a:t>Virus DNA</a:t>
            </a:r>
          </a:p>
          <a:p>
            <a:r>
              <a:rPr lang="en-US" sz="1400"/>
              <a:t>New working gene</a:t>
            </a:r>
          </a:p>
        </p:txBody>
      </p:sp>
      <p:sp>
        <p:nvSpPr>
          <p:cNvPr id="9228" name="Line 12"/>
          <p:cNvSpPr>
            <a:spLocks noChangeShapeType="1"/>
          </p:cNvSpPr>
          <p:nvPr/>
        </p:nvSpPr>
        <p:spPr bwMode="auto">
          <a:xfrm>
            <a:off x="5181600" y="5638800"/>
            <a:ext cx="990600" cy="0"/>
          </a:xfrm>
          <a:prstGeom prst="line">
            <a:avLst/>
          </a:prstGeom>
          <a:noFill/>
          <a:ln w="9525">
            <a:solidFill>
              <a:schemeClr val="bg1"/>
            </a:solidFill>
            <a:round/>
            <a:headEnd/>
            <a:tailEnd/>
          </a:ln>
          <a:effectLst/>
        </p:spPr>
        <p:txBody>
          <a:bodyPr>
            <a:spAutoFit/>
          </a:bodyPr>
          <a:lstStyle/>
          <a:p>
            <a:endParaRPr lang="en-CA"/>
          </a:p>
        </p:txBody>
      </p:sp>
      <p:sp>
        <p:nvSpPr>
          <p:cNvPr id="9229" name="Line 13"/>
          <p:cNvSpPr>
            <a:spLocks noChangeShapeType="1"/>
          </p:cNvSpPr>
          <p:nvPr/>
        </p:nvSpPr>
        <p:spPr bwMode="auto">
          <a:xfrm>
            <a:off x="4876800" y="6019800"/>
            <a:ext cx="990600" cy="0"/>
          </a:xfrm>
          <a:prstGeom prst="line">
            <a:avLst/>
          </a:prstGeom>
          <a:noFill/>
          <a:ln w="9525">
            <a:solidFill>
              <a:schemeClr val="bg1"/>
            </a:solidFill>
            <a:round/>
            <a:headEnd/>
            <a:tailEnd/>
          </a:ln>
          <a:effectLst/>
        </p:spPr>
        <p:txBody>
          <a:bodyPr>
            <a:spAutoFit/>
          </a:bodyPr>
          <a:lstStyle/>
          <a:p>
            <a:endParaRPr lang="en-CA"/>
          </a:p>
        </p:txBody>
      </p:sp>
      <p:sp>
        <p:nvSpPr>
          <p:cNvPr id="9230" name="Text Box 14"/>
          <p:cNvSpPr txBox="1">
            <a:spLocks noChangeArrowheads="1"/>
          </p:cNvSpPr>
          <p:nvPr/>
        </p:nvSpPr>
        <p:spPr bwMode="auto">
          <a:xfrm>
            <a:off x="5562600" y="5410200"/>
            <a:ext cx="1447800" cy="836613"/>
          </a:xfrm>
          <a:prstGeom prst="rect">
            <a:avLst/>
          </a:prstGeom>
          <a:noFill/>
          <a:ln w="9525">
            <a:noFill/>
            <a:miter lim="800000"/>
            <a:headEnd/>
            <a:tailEnd/>
          </a:ln>
          <a:effectLst/>
        </p:spPr>
        <p:txBody>
          <a:bodyPr>
            <a:spAutoFit/>
          </a:bodyPr>
          <a:lstStyle/>
          <a:p>
            <a:r>
              <a:rPr lang="en-US" sz="1400"/>
              <a:t>Patient’s DNA</a:t>
            </a:r>
          </a:p>
          <a:p>
            <a:r>
              <a:rPr lang="en-US" sz="1400"/>
              <a:t>Virus DNA with new gene</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762000" y="228600"/>
            <a:ext cx="7772400" cy="1143000"/>
          </a:xfrm>
        </p:spPr>
        <p:txBody>
          <a:bodyPr>
            <a:normAutofit fontScale="90000"/>
          </a:bodyPr>
          <a:lstStyle/>
          <a:p>
            <a:r>
              <a:rPr lang="en-US"/>
              <a:t>Will We Be Able To Cure Cancer With Gene Therapy? </a:t>
            </a:r>
          </a:p>
        </p:txBody>
      </p:sp>
      <p:pic>
        <p:nvPicPr>
          <p:cNvPr id="10243" name="Picture 3" descr="C:\Documents and Settings\lauba\My Documents\My Pictures\lungcancer.jpg"/>
          <p:cNvPicPr>
            <a:picLocks noChangeAspect="1" noChangeArrowheads="1"/>
          </p:cNvPicPr>
          <p:nvPr/>
        </p:nvPicPr>
        <p:blipFill>
          <a:blip r:embed="rId2" cstate="print"/>
          <a:srcRect/>
          <a:stretch>
            <a:fillRect/>
          </a:stretch>
        </p:blipFill>
        <p:spPr bwMode="auto">
          <a:xfrm>
            <a:off x="304800" y="2057400"/>
            <a:ext cx="2457450" cy="3352800"/>
          </a:xfrm>
          <a:prstGeom prst="rect">
            <a:avLst/>
          </a:prstGeom>
          <a:noFill/>
        </p:spPr>
      </p:pic>
      <p:sp>
        <p:nvSpPr>
          <p:cNvPr id="10244" name="Rectangle 4"/>
          <p:cNvSpPr>
            <a:spLocks noChangeArrowheads="1"/>
          </p:cNvSpPr>
          <p:nvPr/>
        </p:nvSpPr>
        <p:spPr bwMode="auto">
          <a:xfrm>
            <a:off x="2498725" y="1555750"/>
            <a:ext cx="9144000" cy="0"/>
          </a:xfrm>
          <a:prstGeom prst="rect">
            <a:avLst/>
          </a:prstGeom>
          <a:noFill/>
          <a:ln w="9525">
            <a:noFill/>
            <a:miter lim="800000"/>
            <a:headEnd/>
            <a:tailEnd/>
          </a:ln>
          <a:effectLst/>
        </p:spPr>
        <p:txBody>
          <a:bodyPr>
            <a:spAutoFit/>
          </a:bodyPr>
          <a:lstStyle/>
          <a:p>
            <a:endParaRPr lang="en-CA"/>
          </a:p>
        </p:txBody>
      </p:sp>
      <p:grpSp>
        <p:nvGrpSpPr>
          <p:cNvPr id="2" name="Group 9"/>
          <p:cNvGrpSpPr>
            <a:grpSpLocks/>
          </p:cNvGrpSpPr>
          <p:nvPr/>
        </p:nvGrpSpPr>
        <p:grpSpPr bwMode="auto">
          <a:xfrm>
            <a:off x="533400" y="5410200"/>
            <a:ext cx="4146550" cy="1435100"/>
            <a:chOff x="0" y="2100"/>
            <a:chExt cx="2612" cy="2615"/>
          </a:xfrm>
        </p:grpSpPr>
        <p:sp>
          <p:nvSpPr>
            <p:cNvPr id="10245" name="Rectangle 5"/>
            <p:cNvSpPr>
              <a:spLocks noChangeArrowheads="1"/>
            </p:cNvSpPr>
            <p:nvPr/>
          </p:nvSpPr>
          <p:spPr bwMode="auto">
            <a:xfrm>
              <a:off x="0" y="2100"/>
              <a:ext cx="2500" cy="2100"/>
            </a:xfrm>
            <a:prstGeom prst="rect">
              <a:avLst/>
            </a:prstGeom>
            <a:noFill/>
            <a:ln w="9525">
              <a:noFill/>
              <a:miter lim="800000"/>
              <a:headEnd/>
              <a:tailEnd/>
            </a:ln>
            <a:effectLst/>
          </p:spPr>
          <p:txBody>
            <a:bodyPr>
              <a:spAutoFit/>
            </a:bodyPr>
            <a:lstStyle/>
            <a:p>
              <a:endParaRPr lang="en-CA"/>
            </a:p>
          </p:txBody>
        </p:sp>
        <p:sp>
          <p:nvSpPr>
            <p:cNvPr id="10246" name="Rectangle 6"/>
            <p:cNvSpPr>
              <a:spLocks noChangeArrowheads="1"/>
            </p:cNvSpPr>
            <p:nvPr/>
          </p:nvSpPr>
          <p:spPr bwMode="auto">
            <a:xfrm>
              <a:off x="0" y="2100"/>
              <a:ext cx="2500" cy="2615"/>
            </a:xfrm>
            <a:prstGeom prst="rect">
              <a:avLst/>
            </a:prstGeom>
            <a:noFill/>
            <a:ln w="9525">
              <a:noFill/>
              <a:miter lim="800000"/>
              <a:headEnd/>
              <a:tailEnd/>
            </a:ln>
            <a:effectLst/>
          </p:spPr>
          <p:txBody>
            <a:bodyPr>
              <a:spAutoFit/>
            </a:bodyPr>
            <a:lstStyle/>
            <a:p>
              <a:pPr>
                <a:spcBef>
                  <a:spcPct val="0"/>
                </a:spcBef>
              </a:pPr>
              <a:r>
                <a:rPr lang="en-US" sz="1600" b="1"/>
                <a:t>Lung cancer cells (530x).</a:t>
              </a:r>
              <a:r>
                <a:rPr lang="en-US" sz="1600"/>
                <a:t> These cells are from a tumor located in the alveolus (air sac) of a lung.</a:t>
              </a:r>
              <a:br>
                <a:rPr lang="en-US" sz="1600"/>
              </a:br>
              <a:endParaRPr lang="en-US" sz="1600"/>
            </a:p>
            <a:p>
              <a:pPr eaLnBrk="0" hangingPunct="0">
                <a:spcBef>
                  <a:spcPct val="0"/>
                </a:spcBef>
              </a:pPr>
              <a:endParaRPr lang="en-US"/>
            </a:p>
          </p:txBody>
        </p:sp>
        <p:sp>
          <p:nvSpPr>
            <p:cNvPr id="10247" name="Rectangle 7"/>
            <p:cNvSpPr>
              <a:spLocks noChangeArrowheads="1"/>
            </p:cNvSpPr>
            <p:nvPr/>
          </p:nvSpPr>
          <p:spPr bwMode="auto">
            <a:xfrm>
              <a:off x="0" y="2713"/>
              <a:ext cx="2612" cy="834"/>
            </a:xfrm>
            <a:prstGeom prst="rect">
              <a:avLst/>
            </a:prstGeom>
            <a:noFill/>
            <a:ln w="9525">
              <a:noFill/>
              <a:miter lim="800000"/>
              <a:headEnd/>
              <a:tailEnd/>
            </a:ln>
            <a:effectLst/>
          </p:spPr>
          <p:txBody>
            <a:bodyPr>
              <a:spAutoFit/>
            </a:bodyPr>
            <a:lstStyle/>
            <a:p>
              <a:pPr algn="ctr">
                <a:spcBef>
                  <a:spcPct val="0"/>
                </a:spcBef>
              </a:pPr>
              <a:r>
                <a:rPr lang="en-US" sz="1200"/>
                <a:t>                             </a:t>
              </a:r>
              <a:endParaRPr lang="en-US" sz="1000"/>
            </a:p>
            <a:p>
              <a:pPr eaLnBrk="0" hangingPunct="0">
                <a:spcBef>
                  <a:spcPct val="0"/>
                </a:spcBef>
              </a:pPr>
              <a:endParaRPr lang="en-US" sz="1200"/>
            </a:p>
          </p:txBody>
        </p:sp>
      </p:grpSp>
      <p:pic>
        <p:nvPicPr>
          <p:cNvPr id="10248" name="Picture 8" descr="http://www.txtwriter.com/Backgrounders/Cancer/figure2.jpg"/>
          <p:cNvPicPr>
            <a:picLocks noChangeAspect="1" noChangeArrowheads="1"/>
          </p:cNvPicPr>
          <p:nvPr/>
        </p:nvPicPr>
        <p:blipFill>
          <a:blip r:embed="rId3" cstate="print">
            <a:lum bright="-12000"/>
          </a:blip>
          <a:srcRect/>
          <a:stretch>
            <a:fillRect/>
          </a:stretch>
        </p:blipFill>
        <p:spPr bwMode="auto">
          <a:xfrm>
            <a:off x="4648200" y="4038600"/>
            <a:ext cx="3886200" cy="2422525"/>
          </a:xfrm>
          <a:prstGeom prst="rect">
            <a:avLst/>
          </a:prstGeom>
          <a:noFill/>
        </p:spPr>
      </p:pic>
      <p:sp>
        <p:nvSpPr>
          <p:cNvPr id="10250" name="Text Box 10"/>
          <p:cNvSpPr txBox="1">
            <a:spLocks noChangeArrowheads="1"/>
          </p:cNvSpPr>
          <p:nvPr/>
        </p:nvSpPr>
        <p:spPr bwMode="auto">
          <a:xfrm>
            <a:off x="3200400" y="1600200"/>
            <a:ext cx="5562600" cy="2289175"/>
          </a:xfrm>
          <a:prstGeom prst="rect">
            <a:avLst/>
          </a:prstGeom>
          <a:noFill/>
          <a:ln w="9525">
            <a:noFill/>
            <a:miter lim="800000"/>
            <a:headEnd/>
            <a:tailEnd/>
          </a:ln>
          <a:effectLst/>
        </p:spPr>
        <p:txBody>
          <a:bodyPr>
            <a:spAutoFit/>
          </a:bodyPr>
          <a:lstStyle/>
          <a:p>
            <a:r>
              <a:rPr lang="en-US" sz="1800"/>
              <a:t>Cancer happens when body cells grow out of control. Scientists have found a gene called p-53 which normally keeps cells under control. They think that in some people with cancer, the disease begins because the p-53 gene doesn’t work properly – perhaps because of a mistake in the gene code. Experts are now looking for a way to cure cancer by modifying faulty DNA to make the p-53 gene work.</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p:txBody>
          <a:bodyPr/>
          <a:lstStyle/>
          <a:p>
            <a:pPr>
              <a:buFontTx/>
              <a:buNone/>
            </a:pPr>
            <a:r>
              <a:rPr lang="en-AU" sz="2800" b="1" u="sng">
                <a:solidFill>
                  <a:srgbClr val="FF3300"/>
                </a:solidFill>
                <a:latin typeface="Comic Sans MS" pitchFamily="66" charset="0"/>
              </a:rPr>
              <a:t>F+ Conjugation-</a:t>
            </a:r>
            <a:r>
              <a:rPr lang="en-AU" sz="2800" b="1">
                <a:latin typeface="Comic Sans MS" pitchFamily="66" charset="0"/>
              </a:rPr>
              <a:t> Genetic recombination in which there is a transfer of an F+ plasmid (coding only for a sex pilus) but not chromosomal DNA from a male donor bacterium to a female recipient bacterium. Involves a sex (conjugation) pilus. Other plasmids present in the cytoplasm of the bacterium, such as those coding for antibiotic resistance, may also be transferred during this process.</a:t>
            </a:r>
            <a:r>
              <a:rPr lang="en-AU" sz="2800">
                <a:latin typeface="Comic Sans MS" pitchFamily="66" charset="0"/>
              </a:rPr>
              <a:t> </a:t>
            </a:r>
          </a:p>
        </p:txBody>
      </p:sp>
      <p:sp>
        <p:nvSpPr>
          <p:cNvPr id="22532" name="Text Box 4"/>
          <p:cNvSpPr txBox="1">
            <a:spLocks noChangeArrowheads="1"/>
          </p:cNvSpPr>
          <p:nvPr/>
        </p:nvSpPr>
        <p:spPr bwMode="auto">
          <a:xfrm>
            <a:off x="1979613" y="332656"/>
            <a:ext cx="5327650" cy="579438"/>
          </a:xfrm>
          <a:prstGeom prst="rect">
            <a:avLst/>
          </a:prstGeom>
          <a:noFill/>
          <a:ln w="9525">
            <a:noFill/>
            <a:miter lim="800000"/>
            <a:headEnd/>
            <a:tailEnd/>
          </a:ln>
          <a:effectLst/>
        </p:spPr>
        <p:txBody>
          <a:bodyPr>
            <a:spAutoFit/>
          </a:bodyPr>
          <a:lstStyle/>
          <a:p>
            <a:pPr>
              <a:spcBef>
                <a:spcPct val="50000"/>
              </a:spcBef>
            </a:pPr>
            <a:r>
              <a:rPr lang="en-AU" sz="3200" b="1" u="sng" dirty="0">
                <a:solidFill>
                  <a:srgbClr val="FF3300"/>
                </a:solidFill>
                <a:latin typeface="Comic Sans MS" pitchFamily="66" charset="0"/>
              </a:rPr>
              <a:t>I. F+ Conjugation Process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251520" y="286544"/>
            <a:ext cx="8686800" cy="838200"/>
          </a:xfrm>
        </p:spPr>
        <p:txBody>
          <a:bodyPr/>
          <a:lstStyle/>
          <a:p>
            <a:pPr algn="ctr"/>
            <a:r>
              <a:rPr lang="en-AU" sz="3200" b="1" u="sng" dirty="0">
                <a:solidFill>
                  <a:srgbClr val="FF3300"/>
                </a:solidFill>
                <a:latin typeface="Comic Sans MS" pitchFamily="66" charset="0"/>
              </a:rPr>
              <a:t>The 4 stepped F+ Conjugation</a:t>
            </a:r>
          </a:p>
        </p:txBody>
      </p:sp>
      <p:pic>
        <p:nvPicPr>
          <p:cNvPr id="23557" name="Picture 5" descr="u4fg23a"/>
          <p:cNvPicPr>
            <a:picLocks noChangeAspect="1" noChangeArrowheads="1"/>
          </p:cNvPicPr>
          <p:nvPr/>
        </p:nvPicPr>
        <p:blipFill>
          <a:blip r:embed="rId2" cstate="print"/>
          <a:srcRect/>
          <a:stretch>
            <a:fillRect/>
          </a:stretch>
        </p:blipFill>
        <p:spPr bwMode="auto">
          <a:xfrm>
            <a:off x="395288" y="1268413"/>
            <a:ext cx="3571875" cy="2362200"/>
          </a:xfrm>
          <a:prstGeom prst="rect">
            <a:avLst/>
          </a:prstGeom>
          <a:noFill/>
        </p:spPr>
      </p:pic>
      <p:sp>
        <p:nvSpPr>
          <p:cNvPr id="23558" name="Rectangle 6"/>
          <p:cNvSpPr>
            <a:spLocks noChangeArrowheads="1"/>
          </p:cNvSpPr>
          <p:nvPr/>
        </p:nvSpPr>
        <p:spPr bwMode="auto">
          <a:xfrm>
            <a:off x="4181475" y="1773238"/>
            <a:ext cx="4962525" cy="915987"/>
          </a:xfrm>
          <a:prstGeom prst="rect">
            <a:avLst/>
          </a:prstGeom>
          <a:noFill/>
          <a:ln w="9525">
            <a:noFill/>
            <a:miter lim="800000"/>
            <a:headEnd/>
            <a:tailEnd/>
          </a:ln>
          <a:effectLst/>
        </p:spPr>
        <p:txBody>
          <a:bodyPr anchor="ctr">
            <a:spAutoFit/>
          </a:bodyPr>
          <a:lstStyle/>
          <a:p>
            <a:r>
              <a:rPr lang="en-AU" b="1">
                <a:latin typeface="Comic Sans MS" pitchFamily="66" charset="0"/>
              </a:rPr>
              <a:t>1. The F+ male has an F+ plasmid coding for a sex pilus and can serve as a genetic donor </a:t>
            </a:r>
          </a:p>
        </p:txBody>
      </p:sp>
      <p:pic>
        <p:nvPicPr>
          <p:cNvPr id="23560" name="Picture 8" descr="u4fg23b"/>
          <p:cNvPicPr>
            <a:picLocks noChangeAspect="1" noChangeArrowheads="1"/>
          </p:cNvPicPr>
          <p:nvPr/>
        </p:nvPicPr>
        <p:blipFill>
          <a:blip r:embed="rId3" cstate="print"/>
          <a:srcRect/>
          <a:stretch>
            <a:fillRect/>
          </a:stretch>
        </p:blipFill>
        <p:spPr bwMode="auto">
          <a:xfrm>
            <a:off x="250825" y="4076700"/>
            <a:ext cx="3600450" cy="1609725"/>
          </a:xfrm>
          <a:prstGeom prst="rect">
            <a:avLst/>
          </a:prstGeom>
          <a:noFill/>
        </p:spPr>
      </p:pic>
      <p:sp>
        <p:nvSpPr>
          <p:cNvPr id="23561" name="Rectangle 9"/>
          <p:cNvSpPr>
            <a:spLocks noChangeArrowheads="1"/>
          </p:cNvSpPr>
          <p:nvPr/>
        </p:nvSpPr>
        <p:spPr bwMode="auto">
          <a:xfrm>
            <a:off x="3967163" y="4365625"/>
            <a:ext cx="5176837" cy="915988"/>
          </a:xfrm>
          <a:prstGeom prst="rect">
            <a:avLst/>
          </a:prstGeom>
          <a:noFill/>
          <a:ln w="9525">
            <a:noFill/>
            <a:miter lim="800000"/>
            <a:headEnd/>
            <a:tailEnd/>
          </a:ln>
          <a:effectLst/>
        </p:spPr>
        <p:txBody>
          <a:bodyPr anchor="ctr">
            <a:spAutoFit/>
          </a:bodyPr>
          <a:lstStyle/>
          <a:p>
            <a:r>
              <a:rPr lang="en-AU" b="1">
                <a:latin typeface="Comic Sans MS" pitchFamily="66" charset="0"/>
              </a:rPr>
              <a:t>2. The sex pilus adheres to an F- female (recipient). One strand of the F+ plasmid breaks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21704" y="214536"/>
            <a:ext cx="8686800" cy="838200"/>
          </a:xfrm>
        </p:spPr>
        <p:txBody>
          <a:bodyPr>
            <a:normAutofit/>
          </a:bodyPr>
          <a:lstStyle/>
          <a:p>
            <a:r>
              <a:rPr lang="en-AU" sz="3200" b="1" u="sng" dirty="0">
                <a:solidFill>
                  <a:srgbClr val="FF3300"/>
                </a:solidFill>
                <a:latin typeface="Comic Sans MS" pitchFamily="66" charset="0"/>
              </a:rPr>
              <a:t>The 4 stepped F+ Conjugation (cont’d)</a:t>
            </a:r>
          </a:p>
        </p:txBody>
      </p:sp>
      <p:sp>
        <p:nvSpPr>
          <p:cNvPr id="25604" name="Rectangle 4"/>
          <p:cNvSpPr>
            <a:spLocks noChangeArrowheads="1"/>
          </p:cNvSpPr>
          <p:nvPr/>
        </p:nvSpPr>
        <p:spPr bwMode="auto">
          <a:xfrm>
            <a:off x="3995738" y="1700213"/>
            <a:ext cx="4638675" cy="1190625"/>
          </a:xfrm>
          <a:prstGeom prst="rect">
            <a:avLst/>
          </a:prstGeom>
          <a:noFill/>
          <a:ln w="9525">
            <a:noFill/>
            <a:miter lim="800000"/>
            <a:headEnd/>
            <a:tailEnd/>
          </a:ln>
          <a:effectLst/>
        </p:spPr>
        <p:txBody>
          <a:bodyPr anchor="ctr">
            <a:spAutoFit/>
          </a:bodyPr>
          <a:lstStyle/>
          <a:p>
            <a:r>
              <a:rPr lang="en-AU" b="1">
                <a:latin typeface="Comic Sans MS" pitchFamily="66" charset="0"/>
              </a:rPr>
              <a:t>3. The sex pilus retracts and a bridge is created between the two bacteria. One strand of the F+ plasmid enters the recipient bacterium </a:t>
            </a:r>
          </a:p>
        </p:txBody>
      </p:sp>
      <p:sp>
        <p:nvSpPr>
          <p:cNvPr id="25606" name="Rectangle 6"/>
          <p:cNvSpPr>
            <a:spLocks noChangeArrowheads="1"/>
          </p:cNvSpPr>
          <p:nvPr/>
        </p:nvSpPr>
        <p:spPr bwMode="auto">
          <a:xfrm>
            <a:off x="3967163" y="3816350"/>
            <a:ext cx="5176837" cy="2014538"/>
          </a:xfrm>
          <a:prstGeom prst="rect">
            <a:avLst/>
          </a:prstGeom>
          <a:noFill/>
          <a:ln w="9525">
            <a:noFill/>
            <a:miter lim="800000"/>
            <a:headEnd/>
            <a:tailEnd/>
          </a:ln>
          <a:effectLst/>
        </p:spPr>
        <p:txBody>
          <a:bodyPr anchor="ctr">
            <a:spAutoFit/>
          </a:bodyPr>
          <a:lstStyle/>
          <a:p>
            <a:r>
              <a:rPr lang="en-AU" b="1" dirty="0">
                <a:latin typeface="Comic Sans MS" pitchFamily="66" charset="0"/>
              </a:rPr>
              <a:t>4. Both bacteria make a complementary strand of the F+ plasmid and both are now F+ males capable of producing a sex </a:t>
            </a:r>
            <a:r>
              <a:rPr lang="en-AU" b="1" dirty="0" err="1">
                <a:latin typeface="Comic Sans MS" pitchFamily="66" charset="0"/>
              </a:rPr>
              <a:t>pilus</a:t>
            </a:r>
            <a:r>
              <a:rPr lang="en-AU" b="1" dirty="0">
                <a:latin typeface="Comic Sans MS" pitchFamily="66" charset="0"/>
              </a:rPr>
              <a:t>. There was no transfer of donor chromosomal DNA although other plasmids the donor bacterium carries may also be transferred during F+ conjugation.</a:t>
            </a:r>
            <a:r>
              <a:rPr lang="en-AU" dirty="0">
                <a:latin typeface="Comic Sans MS" pitchFamily="66" charset="0"/>
              </a:rPr>
              <a:t> </a:t>
            </a:r>
          </a:p>
        </p:txBody>
      </p:sp>
      <p:pic>
        <p:nvPicPr>
          <p:cNvPr id="25608" name="Picture 8" descr="u4fg23c"/>
          <p:cNvPicPr>
            <a:picLocks noChangeAspect="1" noChangeArrowheads="1"/>
          </p:cNvPicPr>
          <p:nvPr/>
        </p:nvPicPr>
        <p:blipFill>
          <a:blip r:embed="rId2" cstate="print"/>
          <a:srcRect/>
          <a:stretch>
            <a:fillRect/>
          </a:stretch>
        </p:blipFill>
        <p:spPr bwMode="auto">
          <a:xfrm>
            <a:off x="468313" y="1557338"/>
            <a:ext cx="3381375" cy="1638300"/>
          </a:xfrm>
          <a:prstGeom prst="rect">
            <a:avLst/>
          </a:prstGeom>
          <a:noFill/>
        </p:spPr>
      </p:pic>
      <p:pic>
        <p:nvPicPr>
          <p:cNvPr id="25609" name="Picture 9" descr="u4fg23b"/>
          <p:cNvPicPr>
            <a:picLocks noChangeAspect="1" noChangeArrowheads="1"/>
          </p:cNvPicPr>
          <p:nvPr/>
        </p:nvPicPr>
        <p:blipFill>
          <a:blip r:embed="rId3" cstate="print"/>
          <a:srcRect/>
          <a:stretch>
            <a:fillRect/>
          </a:stretch>
        </p:blipFill>
        <p:spPr bwMode="auto">
          <a:xfrm>
            <a:off x="179388" y="4076700"/>
            <a:ext cx="3600450" cy="1609725"/>
          </a:xfrm>
          <a:prstGeom prst="rect">
            <a:avLst/>
          </a:prstGeom>
          <a:noFill/>
        </p:spPr>
      </p:pic>
      <p:sp>
        <p:nvSpPr>
          <p:cNvPr id="25610" name="Rectangle 10"/>
          <p:cNvSpPr>
            <a:spLocks noChangeArrowheads="1"/>
          </p:cNvSpPr>
          <p:nvPr/>
        </p:nvSpPr>
        <p:spPr bwMode="auto">
          <a:xfrm>
            <a:off x="2987675" y="6308725"/>
            <a:ext cx="5614988" cy="244475"/>
          </a:xfrm>
          <a:prstGeom prst="rect">
            <a:avLst/>
          </a:prstGeom>
          <a:noFill/>
          <a:ln w="9525">
            <a:noFill/>
            <a:miter lim="800000"/>
            <a:headEnd/>
            <a:tailEnd/>
          </a:ln>
          <a:effectLst/>
        </p:spPr>
        <p:txBody>
          <a:bodyPr wrap="none">
            <a:spAutoFit/>
          </a:bodyPr>
          <a:lstStyle/>
          <a:p>
            <a:r>
              <a:rPr lang="en-AU" sz="1000">
                <a:hlinkClick r:id="rId4"/>
              </a:rPr>
              <a:t>http://www.cat.cc.md.us/courses/bio141/lecguide/unit4/genetics/recombination/conjugation/f.htm</a:t>
            </a:r>
            <a:r>
              <a:rPr lang="en-AU" sz="1000"/>
              <a:t> l</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043608" y="260648"/>
            <a:ext cx="8686800" cy="838200"/>
          </a:xfrm>
        </p:spPr>
        <p:txBody>
          <a:bodyPr/>
          <a:lstStyle/>
          <a:p>
            <a:r>
              <a:rPr lang="en-AU" sz="4000" b="1" u="sng" dirty="0">
                <a:solidFill>
                  <a:srgbClr val="FF3300"/>
                </a:solidFill>
                <a:latin typeface="Comic Sans MS" pitchFamily="66" charset="0"/>
              </a:rPr>
              <a:t>II. </a:t>
            </a:r>
            <a:r>
              <a:rPr lang="en-AU" sz="4000" b="1" u="sng" dirty="0" err="1">
                <a:solidFill>
                  <a:srgbClr val="FF3300"/>
                </a:solidFill>
                <a:latin typeface="Comic Sans MS" pitchFamily="66" charset="0"/>
              </a:rPr>
              <a:t>Hfr</a:t>
            </a:r>
            <a:r>
              <a:rPr lang="en-AU" sz="4000" b="1" u="sng" dirty="0">
                <a:solidFill>
                  <a:srgbClr val="FF3300"/>
                </a:solidFill>
                <a:latin typeface="Comic Sans MS" pitchFamily="66" charset="0"/>
              </a:rPr>
              <a:t> Conjugation</a:t>
            </a:r>
          </a:p>
        </p:txBody>
      </p:sp>
      <p:sp>
        <p:nvSpPr>
          <p:cNvPr id="26627" name="Rectangle 3"/>
          <p:cNvSpPr>
            <a:spLocks noGrp="1" noChangeArrowheads="1"/>
          </p:cNvSpPr>
          <p:nvPr>
            <p:ph idx="1"/>
          </p:nvPr>
        </p:nvSpPr>
        <p:spPr>
          <a:xfrm>
            <a:off x="250825" y="1600200"/>
            <a:ext cx="8435975" cy="4525963"/>
          </a:xfrm>
        </p:spPr>
        <p:txBody>
          <a:bodyPr/>
          <a:lstStyle/>
          <a:p>
            <a:pPr>
              <a:buFontTx/>
              <a:buNone/>
            </a:pPr>
            <a:r>
              <a:rPr lang="en-AU" b="1" dirty="0">
                <a:latin typeface="Comic Sans MS" pitchFamily="66" charset="0"/>
              </a:rPr>
              <a:t>Genetic recombination in which fragments of chromosomal DNA from a male donor bacterium are transferred to a female recipient bacterium following insertion of an F+ plasmid into the </a:t>
            </a:r>
            <a:r>
              <a:rPr lang="en-AU" b="1" dirty="0" err="1">
                <a:latin typeface="Comic Sans MS" pitchFamily="66" charset="0"/>
              </a:rPr>
              <a:t>nucleoid</a:t>
            </a:r>
            <a:r>
              <a:rPr lang="en-AU" b="1" dirty="0">
                <a:latin typeface="Comic Sans MS" pitchFamily="66" charset="0"/>
              </a:rPr>
              <a:t> of the donor bacterium. Involves a sex (conjugation)</a:t>
            </a:r>
            <a:r>
              <a:rPr lang="en-AU" b="1" dirty="0" err="1">
                <a:latin typeface="Comic Sans MS" pitchFamily="66" charset="0"/>
              </a:rPr>
              <a:t>pilus</a:t>
            </a:r>
            <a:r>
              <a:rPr lang="en-AU" b="1" dirty="0">
                <a:latin typeface="Comic Sans MS" pitchFamily="66" charset="0"/>
              </a:rPr>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925760" y="-27384"/>
            <a:ext cx="8686800" cy="1143000"/>
          </a:xfrm>
        </p:spPr>
        <p:txBody>
          <a:bodyPr/>
          <a:lstStyle/>
          <a:p>
            <a:r>
              <a:rPr lang="en-AU" sz="3200" b="1" u="sng" dirty="0">
                <a:solidFill>
                  <a:srgbClr val="FF3300"/>
                </a:solidFill>
                <a:latin typeface="Comic Sans MS" pitchFamily="66" charset="0"/>
              </a:rPr>
              <a:t>5 stepped </a:t>
            </a:r>
            <a:r>
              <a:rPr lang="en-AU" sz="3200" b="1" u="sng" dirty="0" err="1">
                <a:solidFill>
                  <a:srgbClr val="FF3300"/>
                </a:solidFill>
                <a:latin typeface="Comic Sans MS" pitchFamily="66" charset="0"/>
              </a:rPr>
              <a:t>Hfr</a:t>
            </a:r>
            <a:r>
              <a:rPr lang="en-AU" sz="3200" b="1" u="sng" dirty="0">
                <a:solidFill>
                  <a:srgbClr val="FF3300"/>
                </a:solidFill>
                <a:latin typeface="Comic Sans MS" pitchFamily="66" charset="0"/>
              </a:rPr>
              <a:t> Conjugation</a:t>
            </a:r>
          </a:p>
        </p:txBody>
      </p:sp>
      <p:pic>
        <p:nvPicPr>
          <p:cNvPr id="28678" name="Picture 6" descr="u4fg24a"/>
          <p:cNvPicPr>
            <a:picLocks noChangeAspect="1" noChangeArrowheads="1"/>
          </p:cNvPicPr>
          <p:nvPr/>
        </p:nvPicPr>
        <p:blipFill>
          <a:blip r:embed="rId2" cstate="print"/>
          <a:srcRect/>
          <a:stretch>
            <a:fillRect/>
          </a:stretch>
        </p:blipFill>
        <p:spPr bwMode="auto">
          <a:xfrm>
            <a:off x="468313" y="1412875"/>
            <a:ext cx="3362325" cy="2724150"/>
          </a:xfrm>
          <a:prstGeom prst="rect">
            <a:avLst/>
          </a:prstGeom>
          <a:noFill/>
        </p:spPr>
      </p:pic>
      <p:sp>
        <p:nvSpPr>
          <p:cNvPr id="28679" name="Rectangle 7"/>
          <p:cNvSpPr>
            <a:spLocks noChangeArrowheads="1"/>
          </p:cNvSpPr>
          <p:nvPr/>
        </p:nvSpPr>
        <p:spPr bwMode="auto">
          <a:xfrm>
            <a:off x="3923605" y="2420938"/>
            <a:ext cx="4968875" cy="641350"/>
          </a:xfrm>
          <a:prstGeom prst="rect">
            <a:avLst/>
          </a:prstGeom>
          <a:noFill/>
          <a:ln w="9525">
            <a:noFill/>
            <a:miter lim="800000"/>
            <a:headEnd/>
            <a:tailEnd/>
          </a:ln>
          <a:effectLst/>
        </p:spPr>
        <p:txBody>
          <a:bodyPr anchor="ctr">
            <a:spAutoFit/>
          </a:bodyPr>
          <a:lstStyle/>
          <a:p>
            <a:r>
              <a:rPr lang="en-AU" b="1" dirty="0">
                <a:latin typeface="Comic Sans MS" pitchFamily="66" charset="0"/>
              </a:rPr>
              <a:t>1. An F+ plasmid inserts into the donor bacterium's </a:t>
            </a:r>
            <a:r>
              <a:rPr lang="en-AU" b="1" dirty="0" err="1">
                <a:latin typeface="Comic Sans MS" pitchFamily="66" charset="0"/>
              </a:rPr>
              <a:t>nucleoid</a:t>
            </a:r>
            <a:r>
              <a:rPr lang="en-AU" b="1" dirty="0">
                <a:latin typeface="Comic Sans MS" pitchFamily="66" charset="0"/>
              </a:rPr>
              <a:t> to form an </a:t>
            </a:r>
            <a:r>
              <a:rPr lang="en-AU" b="1" dirty="0" err="1">
                <a:latin typeface="Comic Sans MS" pitchFamily="66" charset="0"/>
              </a:rPr>
              <a:t>Hfr</a:t>
            </a:r>
            <a:r>
              <a:rPr lang="en-AU" b="1" dirty="0">
                <a:latin typeface="Comic Sans MS" pitchFamily="66" charset="0"/>
              </a:rPr>
              <a:t> male.</a:t>
            </a:r>
            <a:r>
              <a:rPr lang="en-AU" dirty="0"/>
              <a:t> </a:t>
            </a:r>
          </a:p>
        </p:txBody>
      </p:sp>
      <p:pic>
        <p:nvPicPr>
          <p:cNvPr id="28681" name="Picture 9" descr="u4fg24b"/>
          <p:cNvPicPr>
            <a:picLocks noChangeAspect="1" noChangeArrowheads="1"/>
          </p:cNvPicPr>
          <p:nvPr/>
        </p:nvPicPr>
        <p:blipFill>
          <a:blip r:embed="rId3" cstate="print"/>
          <a:srcRect/>
          <a:stretch>
            <a:fillRect/>
          </a:stretch>
        </p:blipFill>
        <p:spPr bwMode="auto">
          <a:xfrm>
            <a:off x="539750" y="4724400"/>
            <a:ext cx="3581400" cy="1409700"/>
          </a:xfrm>
          <a:prstGeom prst="rect">
            <a:avLst/>
          </a:prstGeom>
          <a:noFill/>
        </p:spPr>
      </p:pic>
      <p:sp>
        <p:nvSpPr>
          <p:cNvPr id="28682" name="Rectangle 10"/>
          <p:cNvSpPr>
            <a:spLocks noChangeArrowheads="1"/>
          </p:cNvSpPr>
          <p:nvPr/>
        </p:nvSpPr>
        <p:spPr bwMode="auto">
          <a:xfrm>
            <a:off x="4500563" y="4508500"/>
            <a:ext cx="4394200" cy="1190625"/>
          </a:xfrm>
          <a:prstGeom prst="rect">
            <a:avLst/>
          </a:prstGeom>
          <a:noFill/>
          <a:ln w="9525">
            <a:noFill/>
            <a:miter lim="800000"/>
            <a:headEnd/>
            <a:tailEnd/>
          </a:ln>
          <a:effectLst/>
        </p:spPr>
        <p:txBody>
          <a:bodyPr anchor="ctr">
            <a:spAutoFit/>
          </a:bodyPr>
          <a:lstStyle/>
          <a:p>
            <a:r>
              <a:rPr lang="en-AU" b="1">
                <a:latin typeface="Comic Sans MS" pitchFamily="66" charset="0"/>
              </a:rPr>
              <a:t>2. The sex pilus adheres to an F- female (recipient). One donor DNA strand breaks in the middle of the inserted F+ plasmid.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925760" y="214536"/>
            <a:ext cx="8686800" cy="838200"/>
          </a:xfrm>
        </p:spPr>
        <p:txBody>
          <a:bodyPr/>
          <a:lstStyle/>
          <a:p>
            <a:r>
              <a:rPr lang="en-AU" sz="2800" b="1" u="sng" dirty="0">
                <a:solidFill>
                  <a:srgbClr val="FF3300"/>
                </a:solidFill>
                <a:latin typeface="Comic Sans MS" pitchFamily="66" charset="0"/>
              </a:rPr>
              <a:t>5 stepped </a:t>
            </a:r>
            <a:r>
              <a:rPr lang="en-AU" sz="2800" b="1" u="sng" dirty="0" err="1">
                <a:solidFill>
                  <a:srgbClr val="FF3300"/>
                </a:solidFill>
                <a:latin typeface="Comic Sans MS" pitchFamily="66" charset="0"/>
              </a:rPr>
              <a:t>Hfr</a:t>
            </a:r>
            <a:r>
              <a:rPr lang="en-AU" sz="2800" b="1" u="sng" dirty="0">
                <a:solidFill>
                  <a:srgbClr val="FF3300"/>
                </a:solidFill>
                <a:latin typeface="Comic Sans MS" pitchFamily="66" charset="0"/>
              </a:rPr>
              <a:t> Conjugation (cont’d)</a:t>
            </a:r>
          </a:p>
        </p:txBody>
      </p:sp>
      <p:sp>
        <p:nvSpPr>
          <p:cNvPr id="29700" name="Rectangle 4"/>
          <p:cNvSpPr>
            <a:spLocks noChangeArrowheads="1"/>
          </p:cNvSpPr>
          <p:nvPr/>
        </p:nvSpPr>
        <p:spPr bwMode="auto">
          <a:xfrm>
            <a:off x="4140200" y="1412875"/>
            <a:ext cx="4789488" cy="2014538"/>
          </a:xfrm>
          <a:prstGeom prst="rect">
            <a:avLst/>
          </a:prstGeom>
          <a:noFill/>
          <a:ln w="9525">
            <a:noFill/>
            <a:miter lim="800000"/>
            <a:headEnd/>
            <a:tailEnd/>
          </a:ln>
          <a:effectLst/>
        </p:spPr>
        <p:txBody>
          <a:bodyPr anchor="ctr">
            <a:spAutoFit/>
          </a:bodyPr>
          <a:lstStyle/>
          <a:p>
            <a:r>
              <a:rPr lang="en-AU" b="1">
                <a:latin typeface="Comic Sans MS" pitchFamily="66" charset="0"/>
              </a:rPr>
              <a:t>3. The sex pilus retracts and a bridge forms between the two bacteria. One donor DNA strand begins to enter the recipient bacterium. The two cells break apart easily so the only a portion of the donor's DNA strand is usually transferred to the recipient bacterium. </a:t>
            </a:r>
          </a:p>
        </p:txBody>
      </p:sp>
      <p:sp>
        <p:nvSpPr>
          <p:cNvPr id="29702" name="Rectangle 6"/>
          <p:cNvSpPr>
            <a:spLocks noChangeArrowheads="1"/>
          </p:cNvSpPr>
          <p:nvPr/>
        </p:nvSpPr>
        <p:spPr bwMode="auto">
          <a:xfrm>
            <a:off x="4500563" y="4076700"/>
            <a:ext cx="4394200" cy="1739900"/>
          </a:xfrm>
          <a:prstGeom prst="rect">
            <a:avLst/>
          </a:prstGeom>
          <a:noFill/>
          <a:ln w="9525">
            <a:noFill/>
            <a:miter lim="800000"/>
            <a:headEnd/>
            <a:tailEnd/>
          </a:ln>
          <a:effectLst/>
        </p:spPr>
        <p:txBody>
          <a:bodyPr anchor="ctr">
            <a:spAutoFit/>
          </a:bodyPr>
          <a:lstStyle/>
          <a:p>
            <a:r>
              <a:rPr lang="en-AU" b="1">
                <a:latin typeface="Comic Sans MS" pitchFamily="66" charset="0"/>
              </a:rPr>
              <a:t>4. The donor bacterium makes a complementary copy of the remaining DNA strand and remains an Hfr male. The recipient bacterium makes a complementary strand of the transferred donor DNA. </a:t>
            </a:r>
          </a:p>
        </p:txBody>
      </p:sp>
      <p:pic>
        <p:nvPicPr>
          <p:cNvPr id="29704" name="Picture 8" descr="u4fg24c"/>
          <p:cNvPicPr>
            <a:picLocks noChangeAspect="1" noChangeArrowheads="1"/>
          </p:cNvPicPr>
          <p:nvPr/>
        </p:nvPicPr>
        <p:blipFill>
          <a:blip r:embed="rId2" cstate="print"/>
          <a:srcRect/>
          <a:stretch>
            <a:fillRect/>
          </a:stretch>
        </p:blipFill>
        <p:spPr bwMode="auto">
          <a:xfrm>
            <a:off x="468313" y="1628775"/>
            <a:ext cx="3486150" cy="1495425"/>
          </a:xfrm>
          <a:prstGeom prst="rect">
            <a:avLst/>
          </a:prstGeom>
          <a:noFill/>
        </p:spPr>
      </p:pic>
      <p:pic>
        <p:nvPicPr>
          <p:cNvPr id="29706" name="Picture 10" descr="u4fg24d"/>
          <p:cNvPicPr>
            <a:picLocks noChangeAspect="1" noChangeArrowheads="1"/>
          </p:cNvPicPr>
          <p:nvPr/>
        </p:nvPicPr>
        <p:blipFill>
          <a:blip r:embed="rId3" cstate="print"/>
          <a:srcRect/>
          <a:stretch>
            <a:fillRect/>
          </a:stretch>
        </p:blipFill>
        <p:spPr bwMode="auto">
          <a:xfrm>
            <a:off x="755650" y="3716338"/>
            <a:ext cx="3562350" cy="2457450"/>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139</TotalTime>
  <Words>2090</Words>
  <Application>Microsoft Office PowerPoint</Application>
  <PresentationFormat>On-screen Show (4:3)</PresentationFormat>
  <Paragraphs>165</Paragraphs>
  <Slides>35</Slides>
  <Notes>4</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Flow</vt:lpstr>
      <vt:lpstr>Slide 1</vt:lpstr>
      <vt:lpstr>Slide 2</vt:lpstr>
      <vt:lpstr>Bacterial Conjugation</vt:lpstr>
      <vt:lpstr>Slide 4</vt:lpstr>
      <vt:lpstr>The 4 stepped F+ Conjugation</vt:lpstr>
      <vt:lpstr>The 4 stepped F+ Conjugation (cont’d)</vt:lpstr>
      <vt:lpstr>II. Hfr Conjugation</vt:lpstr>
      <vt:lpstr>5 stepped Hfr Conjugation</vt:lpstr>
      <vt:lpstr>5 stepped Hfr Conjugation (cont’d)</vt:lpstr>
      <vt:lpstr>5 stepped Hfr Conjugation (cont’d)</vt:lpstr>
      <vt:lpstr>III. Resistant Plasmid Conjugation</vt:lpstr>
      <vt:lpstr>Slide 12</vt:lpstr>
      <vt:lpstr>Slide 13</vt:lpstr>
      <vt:lpstr>Transduction</vt:lpstr>
      <vt:lpstr>What are Bacteriophages?</vt:lpstr>
      <vt:lpstr>Transduction (cont’d)</vt:lpstr>
      <vt:lpstr>Slide 17</vt:lpstr>
      <vt:lpstr>Slide 18</vt:lpstr>
      <vt:lpstr>Slide 19</vt:lpstr>
      <vt:lpstr>Slide 20</vt:lpstr>
      <vt:lpstr>Slide 21</vt:lpstr>
      <vt:lpstr>Slide 22</vt:lpstr>
      <vt:lpstr>Slide 23</vt:lpstr>
      <vt:lpstr>Transformation</vt:lpstr>
      <vt:lpstr>Slide 25</vt:lpstr>
      <vt:lpstr>Slide 26</vt:lpstr>
      <vt:lpstr> Bacteria often respond to environmental change by regulating transcription</vt:lpstr>
      <vt:lpstr>Slide 28</vt:lpstr>
      <vt:lpstr>Operons: The Basic Concept</vt:lpstr>
      <vt:lpstr>Slide 30</vt:lpstr>
      <vt:lpstr>Slide 31</vt:lpstr>
      <vt:lpstr>Slide 32</vt:lpstr>
      <vt:lpstr>How can we use genetically engineering to help us?</vt:lpstr>
      <vt:lpstr>What is Gene Therapy?</vt:lpstr>
      <vt:lpstr>Will We Be Able To Cure Cancer With Gene Therapy?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nidham</dc:creator>
  <cp:lastModifiedBy>Nidham</cp:lastModifiedBy>
  <cp:revision>3</cp:revision>
  <dcterms:created xsi:type="dcterms:W3CDTF">2012-10-29T10:36:44Z</dcterms:created>
  <dcterms:modified xsi:type="dcterms:W3CDTF">2016-09-03T23:22:29Z</dcterms:modified>
</cp:coreProperties>
</file>